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Lst>
  <p:notesMasterIdLst>
    <p:notesMasterId r:id="rId68"/>
  </p:notesMasterIdLst>
  <p:sldIdLst>
    <p:sldId id="256" r:id="rId5"/>
    <p:sldId id="259" r:id="rId6"/>
    <p:sldId id="266" r:id="rId7"/>
    <p:sldId id="267" r:id="rId8"/>
    <p:sldId id="1080" r:id="rId9"/>
    <p:sldId id="268" r:id="rId10"/>
    <p:sldId id="1066" r:id="rId11"/>
    <p:sldId id="1076" r:id="rId12"/>
    <p:sldId id="1077" r:id="rId13"/>
    <p:sldId id="1078" r:id="rId14"/>
    <p:sldId id="1081" r:id="rId15"/>
    <p:sldId id="396" r:id="rId16"/>
    <p:sldId id="397" r:id="rId17"/>
    <p:sldId id="398" r:id="rId18"/>
    <p:sldId id="383" r:id="rId19"/>
    <p:sldId id="401" r:id="rId20"/>
    <p:sldId id="1082" r:id="rId21"/>
    <p:sldId id="1436" r:id="rId22"/>
    <p:sldId id="1387" r:id="rId23"/>
    <p:sldId id="432" r:id="rId24"/>
    <p:sldId id="257" r:id="rId25"/>
    <p:sldId id="262" r:id="rId26"/>
    <p:sldId id="261" r:id="rId27"/>
    <p:sldId id="921" r:id="rId28"/>
    <p:sldId id="279" r:id="rId29"/>
    <p:sldId id="264" r:id="rId30"/>
    <p:sldId id="1437" r:id="rId31"/>
    <p:sldId id="1438" r:id="rId32"/>
    <p:sldId id="1079" r:id="rId33"/>
    <p:sldId id="1445" r:id="rId34"/>
    <p:sldId id="1439" r:id="rId35"/>
    <p:sldId id="281" r:id="rId36"/>
    <p:sldId id="1440" r:id="rId37"/>
    <p:sldId id="280" r:id="rId38"/>
    <p:sldId id="1446" r:id="rId39"/>
    <p:sldId id="1442" r:id="rId40"/>
    <p:sldId id="318" r:id="rId41"/>
    <p:sldId id="1441" r:id="rId42"/>
    <p:sldId id="265" r:id="rId43"/>
    <p:sldId id="317" r:id="rId44"/>
    <p:sldId id="1443" r:id="rId45"/>
    <p:sldId id="1444" r:id="rId46"/>
    <p:sldId id="282" r:id="rId47"/>
    <p:sldId id="319" r:id="rId48"/>
    <p:sldId id="283" r:id="rId49"/>
    <p:sldId id="309" r:id="rId50"/>
    <p:sldId id="922" r:id="rId51"/>
    <p:sldId id="288" r:id="rId52"/>
    <p:sldId id="289" r:id="rId53"/>
    <p:sldId id="290" r:id="rId54"/>
    <p:sldId id="291" r:id="rId55"/>
    <p:sldId id="292" r:id="rId56"/>
    <p:sldId id="293" r:id="rId57"/>
    <p:sldId id="295" r:id="rId58"/>
    <p:sldId id="305" r:id="rId59"/>
    <p:sldId id="307" r:id="rId60"/>
    <p:sldId id="301" r:id="rId61"/>
    <p:sldId id="302" r:id="rId62"/>
    <p:sldId id="1447" r:id="rId63"/>
    <p:sldId id="1448" r:id="rId64"/>
    <p:sldId id="314" r:id="rId65"/>
    <p:sldId id="928" r:id="rId66"/>
    <p:sldId id="26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66FF99"/>
    <a:srgbClr val="171717"/>
    <a:srgbClr val="FFFFFF"/>
    <a:srgbClr val="CC99FF"/>
    <a:srgbClr val="FF3399"/>
    <a:srgbClr val="E9A317"/>
    <a:srgbClr val="66FF66"/>
    <a:srgbClr val="F7F7F7"/>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45" autoAdjust="0"/>
    <p:restoredTop sz="96712" autoAdjust="0"/>
  </p:normalViewPr>
  <p:slideViewPr>
    <p:cSldViewPr snapToGrid="0">
      <p:cViewPr varScale="1">
        <p:scale>
          <a:sx n="159" d="100"/>
          <a:sy n="159" d="100"/>
        </p:scale>
        <p:origin x="48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235C4-ED45-4BF4-84AE-5A147A3D82AF}" type="datetimeFigureOut">
              <a:rPr lang="en-US" smtClean="0"/>
              <a:t>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259E8-7FFF-4847-8B37-2CC85100CDDC}" type="slidenum">
              <a:rPr lang="en-US" smtClean="0"/>
              <a:t>‹#›</a:t>
            </a:fld>
            <a:endParaRPr lang="en-US"/>
          </a:p>
        </p:txBody>
      </p:sp>
    </p:spTree>
    <p:extLst>
      <p:ext uri="{BB962C8B-B14F-4D97-AF65-F5344CB8AC3E}">
        <p14:creationId xmlns:p14="http://schemas.microsoft.com/office/powerpoint/2010/main" val="1527254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Welcome back,</a:t>
            </a:r>
          </a:p>
          <a:p>
            <a:r>
              <a:rPr lang="en-CA" dirty="0"/>
              <a:t>Congrats on first term, you survived the hardest term, keep it up</a:t>
            </a:r>
          </a:p>
          <a:p>
            <a:r>
              <a:rPr lang="en-CA" dirty="0"/>
              <a:t>Why are you here?  This is the Fundamentals of Computer Programming, and we are going to teach coding from scratch, assuming no prior knowledge.  </a:t>
            </a:r>
          </a:p>
          <a:p>
            <a:endParaRPr lang="en-CA" dirty="0"/>
          </a:p>
          <a:p>
            <a:r>
              <a:rPr lang="en-CA" dirty="0"/>
              <a:t>By the time this course is done, our big learning outcomes are for you to 1) Learn the basics of coding 2) Get excited and enjoy coding and 3) see how coding fits into your discipline, and I’ll touch on all these things today</a:t>
            </a:r>
          </a:p>
        </p:txBody>
      </p:sp>
      <p:sp>
        <p:nvSpPr>
          <p:cNvPr id="4" name="Slide Number Placeholder 3"/>
          <p:cNvSpPr>
            <a:spLocks noGrp="1"/>
          </p:cNvSpPr>
          <p:nvPr>
            <p:ph type="sldNum" sz="quarter" idx="5"/>
          </p:nvPr>
        </p:nvSpPr>
        <p:spPr/>
        <p:txBody>
          <a:bodyPr/>
          <a:lstStyle/>
          <a:p>
            <a:fld id="{541259E8-7FFF-4847-8B37-2CC85100CDDC}" type="slidenum">
              <a:rPr lang="en-US" smtClean="0"/>
              <a:t>1</a:t>
            </a:fld>
            <a:endParaRPr lang="en-US"/>
          </a:p>
        </p:txBody>
      </p:sp>
    </p:spTree>
    <p:extLst>
      <p:ext uri="{BB962C8B-B14F-4D97-AF65-F5344CB8AC3E}">
        <p14:creationId xmlns:p14="http://schemas.microsoft.com/office/powerpoint/2010/main" val="2762101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Lab 0 released this Thursday, PRA start this Friday.</a:t>
            </a:r>
          </a:p>
        </p:txBody>
      </p:sp>
      <p:sp>
        <p:nvSpPr>
          <p:cNvPr id="4" name="Slide Number Placeholder 3"/>
          <p:cNvSpPr>
            <a:spLocks noGrp="1"/>
          </p:cNvSpPr>
          <p:nvPr>
            <p:ph type="sldNum" sz="quarter" idx="5"/>
          </p:nvPr>
        </p:nvSpPr>
        <p:spPr/>
        <p:txBody>
          <a:bodyPr/>
          <a:lstStyle/>
          <a:p>
            <a:fld id="{541259E8-7FFF-4847-8B37-2CC85100CDDC}" type="slidenum">
              <a:rPr lang="en-US" smtClean="0"/>
              <a:t>34</a:t>
            </a:fld>
            <a:endParaRPr lang="en-US"/>
          </a:p>
        </p:txBody>
      </p:sp>
    </p:spTree>
    <p:extLst>
      <p:ext uri="{BB962C8B-B14F-4D97-AF65-F5344CB8AC3E}">
        <p14:creationId xmlns:p14="http://schemas.microsoft.com/office/powerpoint/2010/main" val="2962547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9ADD-39FE-EBF7-52FF-1DBA90435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ECA8C-6B12-1CDC-0349-553D0DA746A1}"/>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8F8D55EA-C5A3-8D56-1A06-78FC625ADCC8}"/>
              </a:ext>
            </a:extLst>
          </p:cNvPr>
          <p:cNvSpPr>
            <a:spLocks noGrp="1"/>
          </p:cNvSpPr>
          <p:nvPr>
            <p:ph type="body" idx="1"/>
          </p:nvPr>
        </p:nvSpPr>
        <p:spPr/>
        <p:txBody>
          <a:bodyPr/>
          <a:lstStyle/>
          <a:p>
            <a:r>
              <a:rPr lang="en-CA" dirty="0"/>
              <a:t>Lab 0 released this Thursday, PRA start this Friday.</a:t>
            </a:r>
          </a:p>
        </p:txBody>
      </p:sp>
      <p:sp>
        <p:nvSpPr>
          <p:cNvPr id="4" name="Slide Number Placeholder 3">
            <a:extLst>
              <a:ext uri="{FF2B5EF4-FFF2-40B4-BE49-F238E27FC236}">
                <a16:creationId xmlns:a16="http://schemas.microsoft.com/office/drawing/2014/main" id="{C1773051-7E0B-7B9F-B263-A1826BA73048}"/>
              </a:ext>
            </a:extLst>
          </p:cNvPr>
          <p:cNvSpPr>
            <a:spLocks noGrp="1"/>
          </p:cNvSpPr>
          <p:nvPr>
            <p:ph type="sldNum" sz="quarter" idx="5"/>
          </p:nvPr>
        </p:nvSpPr>
        <p:spPr/>
        <p:txBody>
          <a:bodyPr/>
          <a:lstStyle/>
          <a:p>
            <a:fld id="{541259E8-7FFF-4847-8B37-2CC85100CDDC}" type="slidenum">
              <a:rPr lang="en-US" smtClean="0"/>
              <a:t>35</a:t>
            </a:fld>
            <a:endParaRPr lang="en-US"/>
          </a:p>
        </p:txBody>
      </p:sp>
    </p:spTree>
    <p:extLst>
      <p:ext uri="{BB962C8B-B14F-4D97-AF65-F5344CB8AC3E}">
        <p14:creationId xmlns:p14="http://schemas.microsoft.com/office/powerpoint/2010/main" val="139539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B7B97-E615-409B-844B-213C37A984FA}" type="slidenum">
              <a:rPr lang="en-US" smtClean="0"/>
              <a:t>38</a:t>
            </a:fld>
            <a:endParaRPr lang="en-US"/>
          </a:p>
        </p:txBody>
      </p:sp>
    </p:spTree>
    <p:extLst>
      <p:ext uri="{BB962C8B-B14F-4D97-AF65-F5344CB8AC3E}">
        <p14:creationId xmlns:p14="http://schemas.microsoft.com/office/powerpoint/2010/main" val="2315132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3 days to complete something that takes a couple minutes and is based only on your honesty.  </a:t>
            </a:r>
          </a:p>
          <a:p>
            <a:r>
              <a:rPr lang="en-CA" dirty="0"/>
              <a:t>Easiest 2% you might get in a course all term – HOWEVER, and I’m saying this because it’s happened too many times to count – not doing these really doesn’t look good on the student when we get the inevitable emails next term from students who have failed with a 48% asking us to raise their grade.  </a:t>
            </a:r>
          </a:p>
          <a:p>
            <a:endParaRPr lang="en-CA" dirty="0"/>
          </a:p>
          <a:p>
            <a:r>
              <a:rPr lang="en-CA" dirty="0"/>
              <a:t>Failure in this course is a real possibility, every year students fail who don’t take this course as seriously as they should.  Get the easy marks where you can, and keep up with the lecture content as much as you can.</a:t>
            </a:r>
          </a:p>
        </p:txBody>
      </p:sp>
      <p:sp>
        <p:nvSpPr>
          <p:cNvPr id="4" name="Slide Number Placeholder 3"/>
          <p:cNvSpPr>
            <a:spLocks noGrp="1"/>
          </p:cNvSpPr>
          <p:nvPr>
            <p:ph type="sldNum" sz="quarter" idx="5"/>
          </p:nvPr>
        </p:nvSpPr>
        <p:spPr/>
        <p:txBody>
          <a:bodyPr/>
          <a:lstStyle/>
          <a:p>
            <a:fld id="{541259E8-7FFF-4847-8B37-2CC85100CDDC}" type="slidenum">
              <a:rPr lang="en-US" smtClean="0"/>
              <a:t>40</a:t>
            </a:fld>
            <a:endParaRPr lang="en-US"/>
          </a:p>
        </p:txBody>
      </p:sp>
    </p:spTree>
    <p:extLst>
      <p:ext uri="{BB962C8B-B14F-4D97-AF65-F5344CB8AC3E}">
        <p14:creationId xmlns:p14="http://schemas.microsoft.com/office/powerpoint/2010/main" val="3039256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Keep up!</a:t>
            </a:r>
          </a:p>
          <a:p>
            <a:r>
              <a:rPr lang="en-CA" dirty="0"/>
              <a:t>Don’t just stare at a blank file or the same bug for hours!  Post on Piazza with a specific question or go to tutorial or lab to get help.  You might even ask something like </a:t>
            </a:r>
            <a:r>
              <a:rPr lang="en-CA" dirty="0" err="1"/>
              <a:t>ChatGPT</a:t>
            </a:r>
            <a:r>
              <a:rPr lang="en-CA" dirty="0"/>
              <a:t> for help, which can be fine, as long as you know that you are responsible for writing code WITHOUT </a:t>
            </a:r>
            <a:r>
              <a:rPr lang="en-CA" dirty="0" err="1"/>
              <a:t>chatGPT</a:t>
            </a:r>
            <a:r>
              <a:rPr lang="en-CA" dirty="0"/>
              <a:t> for 88% of your final grade.</a:t>
            </a:r>
          </a:p>
        </p:txBody>
      </p:sp>
      <p:sp>
        <p:nvSpPr>
          <p:cNvPr id="4" name="Slide Number Placeholder 3"/>
          <p:cNvSpPr>
            <a:spLocks noGrp="1"/>
          </p:cNvSpPr>
          <p:nvPr>
            <p:ph type="sldNum" sz="quarter" idx="5"/>
          </p:nvPr>
        </p:nvSpPr>
        <p:spPr/>
        <p:txBody>
          <a:bodyPr/>
          <a:lstStyle/>
          <a:p>
            <a:fld id="{541259E8-7FFF-4847-8B37-2CC85100CDDC}" type="slidenum">
              <a:rPr lang="en-US" smtClean="0"/>
              <a:t>43</a:t>
            </a:fld>
            <a:endParaRPr lang="en-US"/>
          </a:p>
        </p:txBody>
      </p:sp>
    </p:spTree>
    <p:extLst>
      <p:ext uri="{BB962C8B-B14F-4D97-AF65-F5344CB8AC3E}">
        <p14:creationId xmlns:p14="http://schemas.microsoft.com/office/powerpoint/2010/main" val="2066471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CA" dirty="0"/>
          </a:p>
          <a:p>
            <a:r>
              <a:rPr lang="en-CA" dirty="0"/>
              <a:t>Engineering design – You know that I teach the engineering design course, and I want to how some of those skills -  whether it’s as defining the problem, brainstorming, and iteration - transfer to programming</a:t>
            </a:r>
          </a:p>
        </p:txBody>
      </p:sp>
      <p:sp>
        <p:nvSpPr>
          <p:cNvPr id="4" name="Slide Number Placeholder 3"/>
          <p:cNvSpPr>
            <a:spLocks noGrp="1"/>
          </p:cNvSpPr>
          <p:nvPr>
            <p:ph type="sldNum" sz="quarter" idx="5"/>
          </p:nvPr>
        </p:nvSpPr>
        <p:spPr/>
        <p:txBody>
          <a:bodyPr/>
          <a:lstStyle/>
          <a:p>
            <a:fld id="{541259E8-7FFF-4847-8B37-2CC85100CDDC}" type="slidenum">
              <a:rPr lang="en-US" smtClean="0"/>
              <a:t>45</a:t>
            </a:fld>
            <a:endParaRPr lang="en-US"/>
          </a:p>
        </p:txBody>
      </p:sp>
    </p:spTree>
    <p:extLst>
      <p:ext uri="{BB962C8B-B14F-4D97-AF65-F5344CB8AC3E}">
        <p14:creationId xmlns:p14="http://schemas.microsoft.com/office/powerpoint/2010/main" val="146576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US" dirty="0"/>
              <a:t>We’ll talk a little bit more about assembly code vs machine code next </a:t>
            </a:r>
            <a:r>
              <a:rPr lang="en-US" dirty="0" err="1"/>
              <a:t>lexture</a:t>
            </a:r>
            <a:r>
              <a:rPr lang="en-US" dirty="0"/>
              <a:t>, but it’s really not important for the sake of this course.</a:t>
            </a:r>
          </a:p>
          <a:p>
            <a:endParaRPr lang="en-US" dirty="0"/>
          </a:p>
          <a:p>
            <a:r>
              <a:rPr lang="en-US" dirty="0"/>
              <a:t>There’s a reason we are teaching in Python</a:t>
            </a:r>
          </a:p>
        </p:txBody>
      </p:sp>
      <p:sp>
        <p:nvSpPr>
          <p:cNvPr id="4" name="Slide Number Placeholder 3"/>
          <p:cNvSpPr>
            <a:spLocks noGrp="1"/>
          </p:cNvSpPr>
          <p:nvPr>
            <p:ph type="sldNum" sz="quarter" idx="5"/>
          </p:nvPr>
        </p:nvSpPr>
        <p:spPr/>
        <p:txBody>
          <a:bodyPr/>
          <a:lstStyle/>
          <a:p>
            <a:fld id="{541259E8-7FFF-4847-8B37-2CC85100CDDC}" type="slidenum">
              <a:rPr lang="en-US" smtClean="0"/>
              <a:t>46</a:t>
            </a:fld>
            <a:endParaRPr lang="en-US"/>
          </a:p>
        </p:txBody>
      </p:sp>
    </p:spTree>
    <p:extLst>
      <p:ext uri="{BB962C8B-B14F-4D97-AF65-F5344CB8AC3E}">
        <p14:creationId xmlns:p14="http://schemas.microsoft.com/office/powerpoint/2010/main" val="4214239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47</a:t>
            </a:fld>
            <a:endParaRPr lang="en-US"/>
          </a:p>
        </p:txBody>
      </p:sp>
    </p:spTree>
    <p:extLst>
      <p:ext uri="{BB962C8B-B14F-4D97-AF65-F5344CB8AC3E}">
        <p14:creationId xmlns:p14="http://schemas.microsoft.com/office/powerpoint/2010/main" val="720548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Civil is probably the discipline that thinks they need it the least, but probably have the most to gain by adopting it.  </a:t>
            </a:r>
          </a:p>
          <a:p>
            <a:endParaRPr lang="en-CA" dirty="0"/>
          </a:p>
          <a:p>
            <a:r>
              <a:rPr lang="en-CA" dirty="0"/>
              <a:t>Civil engineering has been completely disrupted by new technology and software</a:t>
            </a:r>
          </a:p>
        </p:txBody>
      </p:sp>
      <p:sp>
        <p:nvSpPr>
          <p:cNvPr id="4" name="Slide Number Placeholder 3"/>
          <p:cNvSpPr>
            <a:spLocks noGrp="1"/>
          </p:cNvSpPr>
          <p:nvPr>
            <p:ph type="sldNum" sz="quarter" idx="5"/>
          </p:nvPr>
        </p:nvSpPr>
        <p:spPr/>
        <p:txBody>
          <a:bodyPr/>
          <a:lstStyle/>
          <a:p>
            <a:fld id="{541259E8-7FFF-4847-8B37-2CC85100CDDC}" type="slidenum">
              <a:rPr lang="en-US" smtClean="0"/>
              <a:t>55</a:t>
            </a:fld>
            <a:endParaRPr lang="en-US"/>
          </a:p>
        </p:txBody>
      </p:sp>
    </p:spTree>
    <p:extLst>
      <p:ext uri="{BB962C8B-B14F-4D97-AF65-F5344CB8AC3E}">
        <p14:creationId xmlns:p14="http://schemas.microsoft.com/office/powerpoint/2010/main" val="1327299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Semi-autonomous mines with self driving vehicles?  Removing the human element could make elements of mining not only cheaper, but also much safer.  Autonomous mining tools have also been shown to last significantly longer without manual wear and tear and misuse.</a:t>
            </a:r>
          </a:p>
        </p:txBody>
      </p:sp>
      <p:sp>
        <p:nvSpPr>
          <p:cNvPr id="4" name="Slide Number Placeholder 3"/>
          <p:cNvSpPr>
            <a:spLocks noGrp="1"/>
          </p:cNvSpPr>
          <p:nvPr>
            <p:ph type="sldNum" sz="quarter" idx="5"/>
          </p:nvPr>
        </p:nvSpPr>
        <p:spPr/>
        <p:txBody>
          <a:bodyPr/>
          <a:lstStyle/>
          <a:p>
            <a:fld id="{541259E8-7FFF-4847-8B37-2CC85100CDDC}" type="slidenum">
              <a:rPr lang="en-US" smtClean="0"/>
              <a:t>56</a:t>
            </a:fld>
            <a:endParaRPr lang="en-US"/>
          </a:p>
        </p:txBody>
      </p:sp>
    </p:spTree>
    <p:extLst>
      <p:ext uri="{BB962C8B-B14F-4D97-AF65-F5344CB8AC3E}">
        <p14:creationId xmlns:p14="http://schemas.microsoft.com/office/powerpoint/2010/main" val="587194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This week’s plan will be a gentle easing into the world of programming.</a:t>
            </a:r>
          </a:p>
          <a:p>
            <a:endParaRPr lang="en-CA" dirty="0"/>
          </a:p>
          <a:p>
            <a:r>
              <a:rPr lang="en-CA" dirty="0"/>
              <a:t>Next class we will talk about the tools and programs we’ll be using in this course, please install these beforehand</a:t>
            </a:r>
          </a:p>
          <a:p>
            <a:endParaRPr lang="en-CA" dirty="0"/>
          </a:p>
        </p:txBody>
      </p:sp>
      <p:sp>
        <p:nvSpPr>
          <p:cNvPr id="4" name="Slide Number Placeholder 3"/>
          <p:cNvSpPr>
            <a:spLocks noGrp="1"/>
          </p:cNvSpPr>
          <p:nvPr>
            <p:ph type="sldNum" sz="quarter" idx="5"/>
          </p:nvPr>
        </p:nvSpPr>
        <p:spPr/>
        <p:txBody>
          <a:bodyPr/>
          <a:lstStyle/>
          <a:p>
            <a:fld id="{541259E8-7FFF-4847-8B37-2CC85100CDDC}" type="slidenum">
              <a:rPr lang="en-US" smtClean="0"/>
              <a:t>2</a:t>
            </a:fld>
            <a:endParaRPr lang="en-US"/>
          </a:p>
        </p:txBody>
      </p:sp>
    </p:spTree>
    <p:extLst>
      <p:ext uri="{BB962C8B-B14F-4D97-AF65-F5344CB8AC3E}">
        <p14:creationId xmlns:p14="http://schemas.microsoft.com/office/powerpoint/2010/main" val="2647764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Cloud - Being able to store, share, and execute things from the cloud.  </a:t>
            </a:r>
            <a:r>
              <a:rPr lang="en-CA" dirty="0" err="1"/>
              <a:t>JupyterHub</a:t>
            </a:r>
            <a:r>
              <a:rPr lang="en-CA" dirty="0"/>
              <a:t> is one tool we’ll use this year that lets us save and run Python Notebooks in the cloud, without needing anything installed locally on our computer.</a:t>
            </a:r>
          </a:p>
          <a:p>
            <a:r>
              <a:rPr lang="en-CA" dirty="0"/>
              <a:t>Cheap sensors – the example from my wheelchair app that let me have tiny sensor for $20 that let me measure everything I could possibly want, and all that data  collection formed this idea of</a:t>
            </a:r>
          </a:p>
          <a:p>
            <a:r>
              <a:rPr lang="en-CA" dirty="0"/>
              <a:t>Big Data – When we have data on everything and anything, we can start to gain insights and learn things using machine learning, which ultimately becomes the foundation artificial intelligence</a:t>
            </a:r>
          </a:p>
          <a:p>
            <a:r>
              <a:rPr lang="en-CA" dirty="0"/>
              <a:t>AI – You’ve probably all used </a:t>
            </a:r>
            <a:r>
              <a:rPr lang="en-CA" dirty="0" err="1"/>
              <a:t>ChatGPT</a:t>
            </a:r>
            <a:r>
              <a:rPr lang="en-CA" dirty="0"/>
              <a:t> or open AI by now, so you can start to imagine how that will develop in the future.  </a:t>
            </a:r>
          </a:p>
          <a:p>
            <a:r>
              <a:rPr lang="en-CA" dirty="0"/>
              <a:t>IoT – which is kind of a combination of all of these things, but provides us with Smart Homes and enables the futuristic world where you can drive home and as soon as you get in driveway your lights turn on and your oven starts pre-heating.</a:t>
            </a:r>
          </a:p>
        </p:txBody>
      </p:sp>
      <p:sp>
        <p:nvSpPr>
          <p:cNvPr id="4" name="Slide Number Placeholder 3"/>
          <p:cNvSpPr>
            <a:spLocks noGrp="1"/>
          </p:cNvSpPr>
          <p:nvPr>
            <p:ph type="sldNum" sz="quarter" idx="5"/>
          </p:nvPr>
        </p:nvSpPr>
        <p:spPr/>
        <p:txBody>
          <a:bodyPr/>
          <a:lstStyle/>
          <a:p>
            <a:fld id="{541259E8-7FFF-4847-8B37-2CC85100CDDC}" type="slidenum">
              <a:rPr lang="en-US" smtClean="0"/>
              <a:t>58</a:t>
            </a:fld>
            <a:endParaRPr lang="en-US"/>
          </a:p>
        </p:txBody>
      </p:sp>
    </p:spTree>
    <p:extLst>
      <p:ext uri="{BB962C8B-B14F-4D97-AF65-F5344CB8AC3E}">
        <p14:creationId xmlns:p14="http://schemas.microsoft.com/office/powerpoint/2010/main" val="3682923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But first, an intro!</a:t>
            </a:r>
          </a:p>
        </p:txBody>
      </p:sp>
      <p:sp>
        <p:nvSpPr>
          <p:cNvPr id="4" name="Slide Number Placeholder 3"/>
          <p:cNvSpPr>
            <a:spLocks noGrp="1"/>
          </p:cNvSpPr>
          <p:nvPr>
            <p:ph type="sldNum" sz="quarter" idx="5"/>
          </p:nvPr>
        </p:nvSpPr>
        <p:spPr/>
        <p:txBody>
          <a:bodyPr/>
          <a:lstStyle/>
          <a:p>
            <a:fld id="{541259E8-7FFF-4847-8B37-2CC85100CDDC}" type="slidenum">
              <a:rPr lang="en-US" smtClean="0"/>
              <a:t>3</a:t>
            </a:fld>
            <a:endParaRPr lang="en-US"/>
          </a:p>
        </p:txBody>
      </p:sp>
    </p:spTree>
    <p:extLst>
      <p:ext uri="{BB962C8B-B14F-4D97-AF65-F5344CB8AC3E}">
        <p14:creationId xmlns:p14="http://schemas.microsoft.com/office/powerpoint/2010/main" val="3952793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Started at 13, neighbours computer, that culminated in high school grad prank where I wrote a virus that melted most of our library’s computers.  </a:t>
            </a:r>
          </a:p>
          <a:p>
            <a:endParaRPr lang="en-CA" dirty="0"/>
          </a:p>
          <a:p>
            <a:r>
              <a:rPr lang="en-CA" dirty="0"/>
              <a:t>Fortunately, high school teacher pushed me into engineering to help channel some of this, and by second year I was working with the FYO to and using machine learning to predict, as early as possible in the term, which students would fail out, so we could proactively reach out before they even know they are at risk of failing out.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 spent a few years working at hospitals in Toronto and eventually I started exploring job opportunities outside of Canada, I was limited by a lack of a graduate degree, so I came back to U of T to get my Masters in Biomed Eng.  Just FYI, if you want to work in countries without citizenship, engineering companies usually only hire graduate degrees.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All of the sudden, with my experience and the contacts I made in graduate school, I was being offered more money than I’ve ever even seen in my bank account, for a weekend’s worth of work.  So when </a:t>
            </a:r>
            <a:r>
              <a:rPr lang="en-CA" dirty="0" err="1"/>
              <a:t>Seb</a:t>
            </a:r>
            <a:r>
              <a:rPr lang="en-CA" dirty="0"/>
              <a:t> and I talk about this being a valuable skill, we mean it in more ways than one</a:t>
            </a:r>
          </a:p>
          <a:p>
            <a:endParaRPr lang="en-CA" dirty="0"/>
          </a:p>
          <a:p>
            <a:r>
              <a:rPr lang="en-CA" dirty="0"/>
              <a:t>Throughout this time, I worked out of different hospitals </a:t>
            </a:r>
          </a:p>
        </p:txBody>
      </p:sp>
      <p:sp>
        <p:nvSpPr>
          <p:cNvPr id="4" name="Slide Number Placeholder 3"/>
          <p:cNvSpPr>
            <a:spLocks noGrp="1"/>
          </p:cNvSpPr>
          <p:nvPr>
            <p:ph type="sldNum" sz="quarter" idx="5"/>
          </p:nvPr>
        </p:nvSpPr>
        <p:spPr/>
        <p:txBody>
          <a:bodyPr/>
          <a:lstStyle/>
          <a:p>
            <a:fld id="{541259E8-7FFF-4847-8B37-2CC85100CDDC}" type="slidenum">
              <a:rPr lang="en-US" smtClean="0"/>
              <a:t>4</a:t>
            </a:fld>
            <a:endParaRPr lang="en-US"/>
          </a:p>
        </p:txBody>
      </p:sp>
    </p:spTree>
    <p:extLst>
      <p:ext uri="{BB962C8B-B14F-4D97-AF65-F5344CB8AC3E}">
        <p14:creationId xmlns:p14="http://schemas.microsoft.com/office/powerpoint/2010/main" val="2859044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US" dirty="0"/>
              <a:t>Video Start: 16:02</a:t>
            </a:r>
          </a:p>
          <a:p>
            <a:r>
              <a:rPr lang="en-US" dirty="0"/>
              <a:t>JET Starts at 13:97</a:t>
            </a:r>
          </a:p>
        </p:txBody>
      </p:sp>
      <p:sp>
        <p:nvSpPr>
          <p:cNvPr id="4" name="Slide Number Placeholder 3"/>
          <p:cNvSpPr>
            <a:spLocks noGrp="1"/>
          </p:cNvSpPr>
          <p:nvPr>
            <p:ph type="sldNum" sz="quarter" idx="5"/>
          </p:nvPr>
        </p:nvSpPr>
        <p:spPr/>
        <p:txBody>
          <a:bodyPr/>
          <a:lstStyle/>
          <a:p>
            <a:fld id="{4B2C36D9-BE86-43C7-9441-35BA6442809D}" type="slidenum">
              <a:rPr lang="en-US" smtClean="0"/>
              <a:t>15</a:t>
            </a:fld>
            <a:endParaRPr lang="en-US"/>
          </a:p>
        </p:txBody>
      </p:sp>
    </p:spTree>
    <p:extLst>
      <p:ext uri="{BB962C8B-B14F-4D97-AF65-F5344CB8AC3E}">
        <p14:creationId xmlns:p14="http://schemas.microsoft.com/office/powerpoint/2010/main" val="323115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The most important thing in this course is to keep up.  </a:t>
            </a:r>
          </a:p>
          <a:p>
            <a:endParaRPr lang="en-CA" dirty="0"/>
          </a:p>
          <a:p>
            <a:r>
              <a:rPr lang="en-CA" dirty="0"/>
              <a:t>In class we will move fast, too fast to be distracted by other conversations and course work.  Lectures will usually alternate between lecturing and in-lecture activities that give you a chance to talk and work on code with your tables, but while we’re lecturing we need your attention at the front.  </a:t>
            </a:r>
          </a:p>
          <a:p>
            <a:endParaRPr lang="en-CA" dirty="0"/>
          </a:p>
          <a:p>
            <a:r>
              <a:rPr lang="en-CA" dirty="0"/>
              <a:t>Everything builds on top of each other, and by spending one lecture distracted, you’re going to really struggle with all following lectures.</a:t>
            </a:r>
          </a:p>
        </p:txBody>
      </p:sp>
      <p:sp>
        <p:nvSpPr>
          <p:cNvPr id="4" name="Slide Number Placeholder 3"/>
          <p:cNvSpPr>
            <a:spLocks noGrp="1"/>
          </p:cNvSpPr>
          <p:nvPr>
            <p:ph type="sldNum" sz="quarter" idx="5"/>
          </p:nvPr>
        </p:nvSpPr>
        <p:spPr/>
        <p:txBody>
          <a:bodyPr/>
          <a:lstStyle/>
          <a:p>
            <a:fld id="{541259E8-7FFF-4847-8B37-2CC85100CDDC}" type="slidenum">
              <a:rPr lang="en-US" smtClean="0"/>
              <a:t>22</a:t>
            </a:fld>
            <a:endParaRPr lang="en-US"/>
          </a:p>
        </p:txBody>
      </p:sp>
    </p:spTree>
    <p:extLst>
      <p:ext uri="{BB962C8B-B14F-4D97-AF65-F5344CB8AC3E}">
        <p14:creationId xmlns:p14="http://schemas.microsoft.com/office/powerpoint/2010/main" val="2766220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Eating – be aware desks will be full with computers and you’ll need hands to type</a:t>
            </a:r>
          </a:p>
          <a:p>
            <a:r>
              <a:rPr lang="en-CA" dirty="0"/>
              <a:t>Late – you need to keep up in this course, if you’re late, you’ve missed content, and it will take twice as long to catch up.  If you are late, please use the back doors when entering to be respectful to your classmates</a:t>
            </a:r>
          </a:p>
        </p:txBody>
      </p:sp>
      <p:sp>
        <p:nvSpPr>
          <p:cNvPr id="4" name="Slide Number Placeholder 3"/>
          <p:cNvSpPr>
            <a:spLocks noGrp="1"/>
          </p:cNvSpPr>
          <p:nvPr>
            <p:ph type="sldNum" sz="quarter" idx="5"/>
          </p:nvPr>
        </p:nvSpPr>
        <p:spPr/>
        <p:txBody>
          <a:bodyPr/>
          <a:lstStyle/>
          <a:p>
            <a:fld id="{541259E8-7FFF-4847-8B37-2CC85100CDDC}" type="slidenum">
              <a:rPr lang="en-US" smtClean="0"/>
              <a:t>23</a:t>
            </a:fld>
            <a:endParaRPr lang="en-US"/>
          </a:p>
        </p:txBody>
      </p:sp>
    </p:spTree>
    <p:extLst>
      <p:ext uri="{BB962C8B-B14F-4D97-AF65-F5344CB8AC3E}">
        <p14:creationId xmlns:p14="http://schemas.microsoft.com/office/powerpoint/2010/main" val="506533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When no one asks questions, this is how I feel.  </a:t>
            </a:r>
          </a:p>
          <a:p>
            <a:endParaRPr lang="en-CA" dirty="0"/>
          </a:p>
          <a:p>
            <a:r>
              <a:rPr lang="en-CA" b="1" dirty="0"/>
              <a:t>We have lecture TAs and a second instructor walking around </a:t>
            </a:r>
            <a:r>
              <a:rPr lang="en-CA" dirty="0"/>
              <a:t>throughout class to help answer questions quietly, but you can also ask the front.  </a:t>
            </a:r>
          </a:p>
        </p:txBody>
      </p:sp>
      <p:sp>
        <p:nvSpPr>
          <p:cNvPr id="4" name="Slide Number Placeholder 3"/>
          <p:cNvSpPr>
            <a:spLocks noGrp="1"/>
          </p:cNvSpPr>
          <p:nvPr>
            <p:ph type="sldNum" sz="quarter" idx="5"/>
          </p:nvPr>
        </p:nvSpPr>
        <p:spPr/>
        <p:txBody>
          <a:bodyPr/>
          <a:lstStyle/>
          <a:p>
            <a:fld id="{60DE5AB9-664F-C84D-A262-A8FBD7267343}" type="slidenum">
              <a:rPr lang="en-US" smtClean="0"/>
              <a:t>24</a:t>
            </a:fld>
            <a:endParaRPr lang="en-US"/>
          </a:p>
        </p:txBody>
      </p:sp>
    </p:spTree>
    <p:extLst>
      <p:ext uri="{BB962C8B-B14F-4D97-AF65-F5344CB8AC3E}">
        <p14:creationId xmlns:p14="http://schemas.microsoft.com/office/powerpoint/2010/main" val="3879735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No tutorials week 1</a:t>
            </a:r>
          </a:p>
        </p:txBody>
      </p:sp>
      <p:sp>
        <p:nvSpPr>
          <p:cNvPr id="4" name="Slide Number Placeholder 3"/>
          <p:cNvSpPr>
            <a:spLocks noGrp="1"/>
          </p:cNvSpPr>
          <p:nvPr>
            <p:ph type="sldNum" sz="quarter" idx="5"/>
          </p:nvPr>
        </p:nvSpPr>
        <p:spPr/>
        <p:txBody>
          <a:bodyPr/>
          <a:lstStyle/>
          <a:p>
            <a:fld id="{541259E8-7FFF-4847-8B37-2CC85100CDDC}" type="slidenum">
              <a:rPr lang="en-US" smtClean="0"/>
              <a:t>32</a:t>
            </a:fld>
            <a:endParaRPr lang="en-US"/>
          </a:p>
        </p:txBody>
      </p:sp>
    </p:spTree>
    <p:extLst>
      <p:ext uri="{BB962C8B-B14F-4D97-AF65-F5344CB8AC3E}">
        <p14:creationId xmlns:p14="http://schemas.microsoft.com/office/powerpoint/2010/main" val="1685609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F638-606D-A22E-8F9F-A4A6D858EDA6}"/>
              </a:ext>
            </a:extLst>
          </p:cNvPr>
          <p:cNvSpPr>
            <a:spLocks noGrp="1"/>
          </p:cNvSpPr>
          <p:nvPr>
            <p:ph type="ctrTitle"/>
          </p:nvPr>
        </p:nvSpPr>
        <p:spPr>
          <a:xfrm>
            <a:off x="335947" y="3285779"/>
            <a:ext cx="11391065" cy="893580"/>
          </a:xfrm>
        </p:spPr>
        <p:txBody>
          <a:bodyPr/>
          <a:lstStyle>
            <a:lvl1pPr>
              <a:defRPr>
                <a:solidFill>
                  <a:srgbClr val="FFFFFF"/>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EB4BAB1-A261-2102-CEA9-063F697A42AF}"/>
              </a:ext>
            </a:extLst>
          </p:cNvPr>
          <p:cNvSpPr>
            <a:spLocks noGrp="1"/>
          </p:cNvSpPr>
          <p:nvPr>
            <p:ph type="subTitle" idx="1"/>
          </p:nvPr>
        </p:nvSpPr>
        <p:spPr>
          <a:xfrm>
            <a:off x="335947" y="4553849"/>
            <a:ext cx="11391065" cy="1655762"/>
          </a:xfrm>
        </p:spPr>
        <p:txBody>
          <a:bodyPr/>
          <a:lstStyle>
            <a:lvl1pPr marL="0" indent="0">
              <a:buNone/>
              <a:defRPr>
                <a:solidFill>
                  <a:srgbClr val="FFFFFF"/>
                </a:solidFill>
              </a:defRPr>
            </a:lvl1pPr>
          </a:lstStyle>
          <a:p>
            <a:r>
              <a:rPr lang="en-US"/>
              <a:t>Click to edit Master subtitle style</a:t>
            </a:r>
            <a:endParaRPr lang="en-US" dirty="0"/>
          </a:p>
        </p:txBody>
      </p:sp>
    </p:spTree>
    <p:extLst>
      <p:ext uri="{BB962C8B-B14F-4D97-AF65-F5344CB8AC3E}">
        <p14:creationId xmlns:p14="http://schemas.microsoft.com/office/powerpoint/2010/main" val="872718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444445"/>
                </a:solidFill>
              </a:defRPr>
            </a:lvl1pPr>
            <a:lvl2pPr>
              <a:buClr>
                <a:schemeClr val="accent2"/>
              </a:buClr>
              <a:defRPr>
                <a:solidFill>
                  <a:srgbClr val="444445"/>
                </a:solidFill>
              </a:defRPr>
            </a:lvl2pPr>
            <a:lvl3pPr>
              <a:buClr>
                <a:schemeClr val="accent2"/>
              </a:buClr>
              <a:defRPr>
                <a:solidFill>
                  <a:srgbClr val="444445"/>
                </a:solidFill>
              </a:defRPr>
            </a:lvl3pPr>
            <a:lvl4pPr>
              <a:buClr>
                <a:schemeClr val="accent2"/>
              </a:buClr>
              <a:defRPr>
                <a:solidFill>
                  <a:srgbClr val="444445"/>
                </a:solidFill>
              </a:defRPr>
            </a:lvl4pPr>
            <a:lvl5pPr>
              <a:buClr>
                <a:schemeClr val="accent2"/>
              </a:buClr>
              <a:defRPr>
                <a:solidFill>
                  <a:srgbClr val="44444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277523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6"/>
              </a:buClr>
              <a:defRPr>
                <a:solidFill>
                  <a:srgbClr val="FFFFFF"/>
                </a:solidFill>
              </a:defRPr>
            </a:lvl1pPr>
            <a:lvl2pPr>
              <a:buClr>
                <a:schemeClr val="accent6"/>
              </a:buClr>
              <a:defRPr>
                <a:solidFill>
                  <a:srgbClr val="FFFFFF"/>
                </a:solidFill>
              </a:defRPr>
            </a:lvl2pPr>
            <a:lvl3pPr>
              <a:buClr>
                <a:schemeClr val="accent6"/>
              </a:buClr>
              <a:defRPr>
                <a:solidFill>
                  <a:srgbClr val="FFFFFF"/>
                </a:solidFill>
              </a:defRPr>
            </a:lvl3pPr>
            <a:lvl4pPr>
              <a:buClr>
                <a:schemeClr val="accent6"/>
              </a:buClr>
              <a:defRPr>
                <a:solidFill>
                  <a:srgbClr val="FFFFFF"/>
                </a:solidFill>
              </a:defRPr>
            </a:lvl4pPr>
            <a:lvl5pPr>
              <a:buClr>
                <a:schemeClr val="accent6"/>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097066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6"/>
              </a:buClr>
              <a:defRPr>
                <a:solidFill>
                  <a:srgbClr val="FFFFFF"/>
                </a:solidFill>
              </a:defRPr>
            </a:lvl1pPr>
            <a:lvl2pPr>
              <a:buClr>
                <a:schemeClr val="accent6"/>
              </a:buClr>
              <a:defRPr>
                <a:solidFill>
                  <a:srgbClr val="FFFFFF"/>
                </a:solidFill>
              </a:defRPr>
            </a:lvl2pPr>
            <a:lvl3pPr>
              <a:buClr>
                <a:schemeClr val="accent6"/>
              </a:buClr>
              <a:defRPr>
                <a:solidFill>
                  <a:srgbClr val="FFFFFF"/>
                </a:solidFill>
              </a:defRPr>
            </a:lvl3pPr>
            <a:lvl4pPr>
              <a:buClr>
                <a:schemeClr val="accent6"/>
              </a:buClr>
              <a:defRPr>
                <a:solidFill>
                  <a:srgbClr val="FFFFFF"/>
                </a:solidFill>
              </a:defRPr>
            </a:lvl4pPr>
            <a:lvl5pPr>
              <a:buClr>
                <a:schemeClr val="accent6"/>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58807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171717"/>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171717"/>
                </a:solidFill>
              </a:defRPr>
            </a:lvl1pPr>
            <a:lvl2pPr>
              <a:buClr>
                <a:schemeClr val="accent2"/>
              </a:buClr>
              <a:defRPr>
                <a:solidFill>
                  <a:srgbClr val="171717"/>
                </a:solidFill>
              </a:defRPr>
            </a:lvl2pPr>
            <a:lvl3pPr>
              <a:buClr>
                <a:schemeClr val="accent2"/>
              </a:buClr>
              <a:defRPr>
                <a:solidFill>
                  <a:srgbClr val="171717"/>
                </a:solidFill>
              </a:defRPr>
            </a:lvl3pPr>
            <a:lvl4pPr>
              <a:buClr>
                <a:schemeClr val="accent2"/>
              </a:buClr>
              <a:defRPr>
                <a:solidFill>
                  <a:srgbClr val="171717"/>
                </a:solidFill>
              </a:defRPr>
            </a:lvl4pPr>
            <a:lvl5pPr>
              <a:buClr>
                <a:schemeClr val="accent2"/>
              </a:buClr>
              <a:defRPr>
                <a:solidFill>
                  <a:srgbClr val="17171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28780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59397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FFFFFF"/>
                </a:solidFill>
              </a:defRPr>
            </a:lvl1pPr>
            <a:lvl2pPr>
              <a:buClr>
                <a:schemeClr val="accent2"/>
              </a:buClr>
              <a:defRPr>
                <a:solidFill>
                  <a:srgbClr val="FFFFFF"/>
                </a:solidFill>
              </a:defRPr>
            </a:lvl2pPr>
            <a:lvl3pPr>
              <a:buClr>
                <a:schemeClr val="accent2"/>
              </a:buClr>
              <a:defRPr>
                <a:solidFill>
                  <a:srgbClr val="FFFFFF"/>
                </a:solidFill>
              </a:defRPr>
            </a:lvl3pPr>
            <a:lvl4pPr>
              <a:buClr>
                <a:schemeClr val="accent2"/>
              </a:buClr>
              <a:defRPr>
                <a:solidFill>
                  <a:srgbClr val="FFFFFF"/>
                </a:solidFill>
              </a:defRPr>
            </a:lvl4pPr>
            <a:lvl5pPr>
              <a:buClr>
                <a:schemeClr val="accent2"/>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567563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84787296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32.jpeg"/><Relationship Id="rId5" Type="http://schemas.openxmlformats.org/officeDocument/2006/relationships/image" Target="../media/image31.png"/><Relationship Id="rId10" Type="http://schemas.openxmlformats.org/officeDocument/2006/relationships/image" Target="../media/image28.jpeg"/><Relationship Id="rId4" Type="http://schemas.openxmlformats.org/officeDocument/2006/relationships/notesSlide" Target="../notesSlides/notesSlide5.xml"/><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33.pn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2.gif"/></Relationships>
</file>

<file path=ppt/slides/_rels/slide2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4.gif"/></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piazza.com/utoronto.ca/winter2024/aps106/home"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9.jpeg"/><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11.png"/><Relationship Id="rId12" Type="http://schemas.openxmlformats.org/officeDocument/2006/relationships/image" Target="../media/image81.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76.png"/><Relationship Id="rId11" Type="http://schemas.openxmlformats.org/officeDocument/2006/relationships/image" Target="../media/image80.pn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jpeg"/></Relationships>
</file>

<file path=ppt/slides/_rels/slide5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5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92.png"/><Relationship Id="rId7" Type="http://schemas.openxmlformats.org/officeDocument/2006/relationships/image" Target="../media/image96.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jpeg"/><Relationship Id="rId4" Type="http://schemas.openxmlformats.org/officeDocument/2006/relationships/image" Target="../media/image93.jpeg"/></Relationships>
</file>

<file path=ppt/slides/_rels/slide56.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slideLayout" Target="../slideLayouts/slideLayout3.xml"/><Relationship Id="rId7" Type="http://schemas.openxmlformats.org/officeDocument/2006/relationships/image" Target="../media/image10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9.jpe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notesSlide" Target="../notesSlides/notesSlide19.xml"/><Relationship Id="rId9" Type="http://schemas.openxmlformats.org/officeDocument/2006/relationships/image" Target="../media/image102.png"/></Relationships>
</file>

<file path=ppt/slides/_rels/slide5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png"/><Relationship Id="rId2" Type="http://schemas.openxmlformats.org/officeDocument/2006/relationships/image" Target="../media/image109.jpeg"/><Relationship Id="rId1" Type="http://schemas.openxmlformats.org/officeDocument/2006/relationships/slideLayout" Target="../slideLayouts/slideLayout3.xml"/><Relationship Id="rId6" Type="http://schemas.openxmlformats.org/officeDocument/2006/relationships/image" Target="../media/image113.jpeg"/><Relationship Id="rId5" Type="http://schemas.openxmlformats.org/officeDocument/2006/relationships/image" Target="../media/image112.png"/><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xml"/><Relationship Id="rId7" Type="http://schemas.openxmlformats.org/officeDocument/2006/relationships/image" Target="../media/image1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2756207"/>
            <a:ext cx="11391065" cy="893580"/>
          </a:xfrm>
        </p:spPr>
        <p:txBody>
          <a:bodyPr>
            <a:normAutofit fontScale="90000"/>
          </a:bodyPr>
          <a:lstStyle/>
          <a:p>
            <a:r>
              <a:rPr lang="en-GB" b="1" i="0" u="none" strike="noStrike" dirty="0">
                <a:solidFill>
                  <a:srgbClr val="F7F7F7"/>
                </a:solidFill>
                <a:effectLst/>
                <a:latin typeface="Lato Extended"/>
              </a:rPr>
              <a:t>Fundamentals </a:t>
            </a:r>
            <a:r>
              <a:rPr lang="en-GB" b="1" i="0" u="none" strike="noStrike" dirty="0">
                <a:solidFill>
                  <a:srgbClr val="66FF66"/>
                </a:solidFill>
                <a:effectLst/>
                <a:latin typeface="Lato Extended"/>
              </a:rPr>
              <a:t>of</a:t>
            </a:r>
            <a:r>
              <a:rPr lang="en-GB" b="1" i="0" u="none" strike="noStrike" dirty="0">
                <a:solidFill>
                  <a:srgbClr val="F7F7F7"/>
                </a:solidFill>
                <a:effectLst/>
                <a:latin typeface="Lato Extended"/>
              </a:rPr>
              <a:t> Computer Programming</a:t>
            </a:r>
            <a:br>
              <a:rPr lang="en-GB" i="0" u="none" strike="noStrike" dirty="0">
                <a:solidFill>
                  <a:srgbClr val="F7F7F7"/>
                </a:solidFill>
                <a:effectLst/>
                <a:latin typeface="Lato Extended"/>
              </a:rPr>
            </a:br>
            <a:br>
              <a:rPr lang="en-GB" i="0" u="none" strike="noStrike" dirty="0">
                <a:solidFill>
                  <a:srgbClr val="F7F7F7"/>
                </a:solidFill>
                <a:effectLst/>
                <a:latin typeface="Lato Extended"/>
              </a:rPr>
            </a:br>
            <a:br>
              <a:rPr lang="en-US" dirty="0">
                <a:solidFill>
                  <a:srgbClr val="F7F7F7"/>
                </a:solidFill>
              </a:rPr>
            </a:br>
            <a:r>
              <a:rPr lang="en-US" dirty="0">
                <a:solidFill>
                  <a:srgbClr val="F7F7F7"/>
                </a:solidFill>
              </a:rPr>
              <a:t>Introduction</a:t>
            </a:r>
            <a:r>
              <a:rPr lang="en-US" dirty="0">
                <a:solidFill>
                  <a:srgbClr val="66FF66"/>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F9CD-DAC0-C738-7D74-01BBAADF49F3}"/>
              </a:ext>
            </a:extLst>
          </p:cNvPr>
          <p:cNvSpPr>
            <a:spLocks noGrp="1"/>
          </p:cNvSpPr>
          <p:nvPr>
            <p:ph type="title"/>
          </p:nvPr>
        </p:nvSpPr>
        <p:spPr/>
        <p:txBody>
          <a:bodyPr>
            <a:normAutofit fontScale="90000"/>
          </a:bodyPr>
          <a:lstStyle/>
          <a:p>
            <a:r>
              <a:rPr lang="en-US" b="1" dirty="0"/>
              <a:t>We build AI to</a:t>
            </a:r>
            <a:r>
              <a:rPr lang="en-US" b="1" dirty="0">
                <a:solidFill>
                  <a:srgbClr val="CC99FF"/>
                </a:solidFill>
              </a:rPr>
              <a:t>… </a:t>
            </a:r>
            <a:r>
              <a:rPr lang="en-US" b="1" dirty="0"/>
              <a:t>log rock type</a:t>
            </a:r>
            <a:r>
              <a:rPr lang="en-US" b="1" dirty="0">
                <a:solidFill>
                  <a:srgbClr val="CC99FF"/>
                </a:solidFill>
              </a:rPr>
              <a:t>.</a:t>
            </a:r>
            <a:endParaRPr lang="en-US" b="1" dirty="0"/>
          </a:p>
        </p:txBody>
      </p:sp>
      <p:pic>
        <p:nvPicPr>
          <p:cNvPr id="6" name="Picture 5" descr="Graphical user interface&#10;&#10;Description automatically generated">
            <a:extLst>
              <a:ext uri="{FF2B5EF4-FFF2-40B4-BE49-F238E27FC236}">
                <a16:creationId xmlns:a16="http://schemas.microsoft.com/office/drawing/2014/main" id="{BCEFE5A8-35B1-7804-0B03-8EAA590A1224}"/>
              </a:ext>
            </a:extLst>
          </p:cNvPr>
          <p:cNvPicPr>
            <a:picLocks noChangeAspect="1"/>
          </p:cNvPicPr>
          <p:nvPr/>
        </p:nvPicPr>
        <p:blipFill rotWithShape="1">
          <a:blip r:embed="rId2">
            <a:extLst>
              <a:ext uri="{28A0092B-C50C-407E-A947-70E740481C1C}">
                <a14:useLocalDpi xmlns:a14="http://schemas.microsoft.com/office/drawing/2010/main" val="0"/>
              </a:ext>
            </a:extLst>
          </a:blip>
          <a:srcRect r="23801"/>
          <a:stretch/>
        </p:blipFill>
        <p:spPr>
          <a:xfrm>
            <a:off x="677819" y="1423786"/>
            <a:ext cx="8032730" cy="5152596"/>
          </a:xfrm>
          <a:prstGeom prst="rect">
            <a:avLst/>
          </a:prstGeom>
        </p:spPr>
      </p:pic>
    </p:spTree>
    <p:extLst>
      <p:ext uri="{BB962C8B-B14F-4D97-AF65-F5344CB8AC3E}">
        <p14:creationId xmlns:p14="http://schemas.microsoft.com/office/powerpoint/2010/main" val="2846638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AE60-D43A-302B-5BE6-57B644F44B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D8DE4F-95C5-9A31-DFD1-821BB2D73ECD}"/>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27A011AD-4146-2C30-67AE-4E016D1D01AA}"/>
              </a:ext>
            </a:extLst>
          </p:cNvPr>
          <p:cNvSpPr>
            <a:spLocks noGrp="1"/>
          </p:cNvSpPr>
          <p:nvPr>
            <p:ph idx="1"/>
          </p:nvPr>
        </p:nvSpPr>
        <p:spPr>
          <a:xfrm>
            <a:off x="838201" y="1825624"/>
            <a:ext cx="6966646" cy="4835479"/>
          </a:xfrm>
        </p:spPr>
        <p:txBody>
          <a:bodyPr>
            <a:normAutofit lnSpcReduction="10000"/>
          </a:bodyPr>
          <a:lstStyle/>
          <a:p>
            <a:r>
              <a:rPr lang="en-US" dirty="0"/>
              <a:t>Completed CivMin PhD in 2014 where I studied rock fracture and seismology</a:t>
            </a:r>
            <a:r>
              <a:rPr lang="en-US" dirty="0">
                <a:solidFill>
                  <a:schemeClr val="accent6"/>
                </a:solidFill>
              </a:rPr>
              <a:t>.</a:t>
            </a:r>
          </a:p>
          <a:p>
            <a:r>
              <a:rPr lang="en-US" dirty="0"/>
              <a:t>Senior Director of Product </a:t>
            </a:r>
            <a:r>
              <a:rPr lang="en-US" dirty="0">
                <a:solidFill>
                  <a:schemeClr val="accent6"/>
                </a:solidFill>
              </a:rPr>
              <a:t>&amp;</a:t>
            </a:r>
            <a:r>
              <a:rPr lang="en-US" dirty="0"/>
              <a:t> AI at KORE Geosystems</a:t>
            </a:r>
            <a:r>
              <a:rPr lang="en-US" dirty="0">
                <a:solidFill>
                  <a:schemeClr val="accent6"/>
                </a:solidFill>
              </a:rPr>
              <a:t>,</a:t>
            </a:r>
            <a:r>
              <a:rPr lang="en-US" dirty="0"/>
              <a:t> a mining tech startup</a:t>
            </a:r>
            <a:r>
              <a:rPr lang="en-US" dirty="0">
                <a:solidFill>
                  <a:schemeClr val="accent6"/>
                </a:solidFill>
              </a:rPr>
              <a:t>.</a:t>
            </a:r>
          </a:p>
          <a:p>
            <a:r>
              <a:rPr lang="en-US" dirty="0"/>
              <a:t>Senior Research Scientist at SickKids</a:t>
            </a:r>
            <a:r>
              <a:rPr lang="en-US" dirty="0">
                <a:solidFill>
                  <a:schemeClr val="accent6"/>
                </a:solidFill>
              </a:rPr>
              <a:t>.</a:t>
            </a:r>
          </a:p>
          <a:p>
            <a:r>
              <a:rPr lang="en-US" dirty="0"/>
              <a:t>Co</a:t>
            </a:r>
            <a:r>
              <a:rPr lang="en-US" dirty="0">
                <a:solidFill>
                  <a:schemeClr val="accent6"/>
                </a:solidFill>
              </a:rPr>
              <a:t>-</a:t>
            </a:r>
            <a:r>
              <a:rPr lang="en-US" dirty="0"/>
              <a:t>Founder</a:t>
            </a:r>
            <a:r>
              <a:rPr lang="en-US" dirty="0">
                <a:solidFill>
                  <a:schemeClr val="accent6"/>
                </a:solidFill>
              </a:rPr>
              <a:t>,</a:t>
            </a:r>
            <a:r>
              <a:rPr lang="en-US" dirty="0"/>
              <a:t> 3Lead</a:t>
            </a:r>
            <a:r>
              <a:rPr lang="en-US" dirty="0">
                <a:solidFill>
                  <a:schemeClr val="accent6"/>
                </a:solidFill>
              </a:rPr>
              <a:t>.</a:t>
            </a:r>
          </a:p>
          <a:p>
            <a:r>
              <a:rPr lang="en-US" dirty="0"/>
              <a:t>Joined UofT CivMin in January 2020</a:t>
            </a:r>
            <a:r>
              <a:rPr lang="en-US" dirty="0">
                <a:solidFill>
                  <a:schemeClr val="accent6"/>
                </a:solidFill>
              </a:rPr>
              <a:t>.</a:t>
            </a:r>
          </a:p>
          <a:p>
            <a:r>
              <a:rPr lang="en-US" dirty="0"/>
              <a:t>Research topics</a:t>
            </a:r>
            <a:r>
              <a:rPr lang="en-US" dirty="0">
                <a:solidFill>
                  <a:schemeClr val="accent6"/>
                </a:solidFill>
              </a:rPr>
              <a:t>:</a:t>
            </a:r>
            <a:r>
              <a:rPr lang="en-US" dirty="0"/>
              <a:t> rock mechanics</a:t>
            </a:r>
            <a:r>
              <a:rPr lang="en-US" dirty="0">
                <a:solidFill>
                  <a:schemeClr val="accent6"/>
                </a:solidFill>
              </a:rPr>
              <a:t>,</a:t>
            </a:r>
            <a:r>
              <a:rPr lang="en-US" dirty="0"/>
              <a:t> ultrasonics</a:t>
            </a:r>
            <a:r>
              <a:rPr lang="en-US" dirty="0">
                <a:solidFill>
                  <a:schemeClr val="accent6"/>
                </a:solidFill>
              </a:rPr>
              <a:t>,</a:t>
            </a:r>
            <a:r>
              <a:rPr lang="en-US" dirty="0"/>
              <a:t> signal processing</a:t>
            </a:r>
            <a:r>
              <a:rPr lang="en-US" dirty="0">
                <a:solidFill>
                  <a:schemeClr val="accent6"/>
                </a:solidFill>
              </a:rPr>
              <a:t>,</a:t>
            </a:r>
            <a:r>
              <a:rPr lang="en-US" dirty="0"/>
              <a:t> computer vision</a:t>
            </a:r>
            <a:r>
              <a:rPr lang="en-US" dirty="0">
                <a:solidFill>
                  <a:schemeClr val="accent6"/>
                </a:solidFill>
              </a:rPr>
              <a:t>,</a:t>
            </a:r>
            <a:r>
              <a:rPr lang="en-US" dirty="0"/>
              <a:t> applied machine learning, and translational engineering</a:t>
            </a:r>
            <a:r>
              <a:rPr lang="en-US" dirty="0">
                <a:solidFill>
                  <a:schemeClr val="accent6"/>
                </a:solidFill>
              </a:rPr>
              <a:t>.</a:t>
            </a:r>
          </a:p>
        </p:txBody>
      </p:sp>
      <p:pic>
        <p:nvPicPr>
          <p:cNvPr id="4098" name="Picture 2" descr="Kore GeoSystems">
            <a:extLst>
              <a:ext uri="{FF2B5EF4-FFF2-40B4-BE49-F238E27FC236}">
                <a16:creationId xmlns:a16="http://schemas.microsoft.com/office/drawing/2014/main" id="{F1A3F748-07AF-7CB0-C5A7-67DD1143E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782" y="2642563"/>
            <a:ext cx="1599263" cy="5302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Laussen Labs">
            <a:extLst>
              <a:ext uri="{FF2B5EF4-FFF2-40B4-BE49-F238E27FC236}">
                <a16:creationId xmlns:a16="http://schemas.microsoft.com/office/drawing/2014/main" id="{68E5CA6E-9E2E-6D85-3601-F4307004B4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3405"/>
          <a:stretch/>
        </p:blipFill>
        <p:spPr bwMode="auto">
          <a:xfrm>
            <a:off x="7066166" y="3266310"/>
            <a:ext cx="528571" cy="728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5DC9D1D-0F9E-26E7-4720-A925D5038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906" y="3398520"/>
            <a:ext cx="1401081" cy="4515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6C3290-8C6F-56AA-1F21-FC633C16D5B8}"/>
              </a:ext>
            </a:extLst>
          </p:cNvPr>
          <p:cNvPicPr>
            <a:picLocks noChangeAspect="1"/>
          </p:cNvPicPr>
          <p:nvPr/>
        </p:nvPicPr>
        <p:blipFill>
          <a:blip r:embed="rId5">
            <a:extLst>
              <a:ext uri="{28A0092B-C50C-407E-A947-70E740481C1C}">
                <a14:useLocalDpi xmlns:a14="http://schemas.microsoft.com/office/drawing/2010/main" val="0"/>
              </a:ext>
            </a:extLst>
          </a:blip>
          <a:srcRect l="8849" t="23964" r="76703" b="23975"/>
          <a:stretch>
            <a:fillRect/>
          </a:stretch>
        </p:blipFill>
        <p:spPr>
          <a:xfrm>
            <a:off x="4259580" y="3787140"/>
            <a:ext cx="548640" cy="624840"/>
          </a:xfrm>
          <a:prstGeom prst="rect">
            <a:avLst/>
          </a:prstGeom>
        </p:spPr>
      </p:pic>
      <p:sp>
        <p:nvSpPr>
          <p:cNvPr id="5" name="Rectangle 4">
            <a:extLst>
              <a:ext uri="{FF2B5EF4-FFF2-40B4-BE49-F238E27FC236}">
                <a16:creationId xmlns:a16="http://schemas.microsoft.com/office/drawing/2014/main" id="{28DE82D0-C13C-54FE-AC97-34AA856C2182}"/>
              </a:ext>
            </a:extLst>
          </p:cNvPr>
          <p:cNvSpPr/>
          <p:nvPr/>
        </p:nvSpPr>
        <p:spPr>
          <a:xfrm>
            <a:off x="536028" y="3850040"/>
            <a:ext cx="8645294" cy="2811063"/>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FCED83-4D5B-E7DF-EE86-A76F72BE2BEC}"/>
              </a:ext>
            </a:extLst>
          </p:cNvPr>
          <p:cNvSpPr/>
          <p:nvPr/>
        </p:nvSpPr>
        <p:spPr>
          <a:xfrm>
            <a:off x="838200" y="1688842"/>
            <a:ext cx="8770620" cy="1740158"/>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ebastian Goodfellow">
            <a:extLst>
              <a:ext uri="{FF2B5EF4-FFF2-40B4-BE49-F238E27FC236}">
                <a16:creationId xmlns:a16="http://schemas.microsoft.com/office/drawing/2014/main" id="{A5CECEDD-88ED-B261-74C9-0832CE92B9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19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805419-2FE9-40D3-937A-708A92616540}"/>
              </a:ext>
            </a:extLst>
          </p:cNvPr>
          <p:cNvSpPr>
            <a:spLocks noGrp="1"/>
          </p:cNvSpPr>
          <p:nvPr>
            <p:ph type="title"/>
          </p:nvPr>
        </p:nvSpPr>
        <p:spPr/>
        <p:txBody>
          <a:bodyPr>
            <a:normAutofit fontScale="90000"/>
          </a:bodyPr>
          <a:lstStyle/>
          <a:p>
            <a:r>
              <a:rPr lang="en-US" b="1" dirty="0"/>
              <a:t>Arrhythmias</a:t>
            </a:r>
            <a:r>
              <a:rPr lang="en-US" b="1" dirty="0">
                <a:solidFill>
                  <a:schemeClr val="accent2"/>
                </a:solidFill>
              </a:rPr>
              <a:t>.</a:t>
            </a:r>
          </a:p>
        </p:txBody>
      </p:sp>
      <p:pic>
        <p:nvPicPr>
          <p:cNvPr id="8" name="nsr_video_slow">
            <a:hlinkClick r:id="" action="ppaction://media"/>
            <a:extLst>
              <a:ext uri="{FF2B5EF4-FFF2-40B4-BE49-F238E27FC236}">
                <a16:creationId xmlns:a16="http://schemas.microsoft.com/office/drawing/2014/main" id="{5BDF40FA-B7F1-493F-9A1E-20435B8AEBD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2461" t="33477" r="10040" b="33443"/>
          <a:stretch/>
        </p:blipFill>
        <p:spPr>
          <a:xfrm>
            <a:off x="5948162" y="1977883"/>
            <a:ext cx="6095835" cy="1200184"/>
          </a:xfrm>
          <a:prstGeom prst="rect">
            <a:avLst/>
          </a:prstGeom>
        </p:spPr>
      </p:pic>
      <p:pic>
        <p:nvPicPr>
          <p:cNvPr id="9" name="or_video_slow">
            <a:hlinkClick r:id="" action="ppaction://media"/>
            <a:extLst>
              <a:ext uri="{FF2B5EF4-FFF2-40B4-BE49-F238E27FC236}">
                <a16:creationId xmlns:a16="http://schemas.microsoft.com/office/drawing/2014/main" id="{4CA66973-5373-4262-A176-23AD018DAE0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2609" t="33540" r="10379" b="33385"/>
          <a:stretch/>
        </p:blipFill>
        <p:spPr>
          <a:xfrm>
            <a:off x="5948162" y="3445405"/>
            <a:ext cx="6095835" cy="1207561"/>
          </a:xfrm>
          <a:prstGeom prst="rect">
            <a:avLst/>
          </a:prstGeom>
        </p:spPr>
      </p:pic>
      <p:sp>
        <p:nvSpPr>
          <p:cNvPr id="10" name="TextBox 9">
            <a:extLst>
              <a:ext uri="{FF2B5EF4-FFF2-40B4-BE49-F238E27FC236}">
                <a16:creationId xmlns:a16="http://schemas.microsoft.com/office/drawing/2014/main" id="{C7D3D7D3-1B99-4A23-99A9-321DDA59276C}"/>
              </a:ext>
            </a:extLst>
          </p:cNvPr>
          <p:cNvSpPr txBox="1"/>
          <p:nvPr/>
        </p:nvSpPr>
        <p:spPr>
          <a:xfrm rot="16200000">
            <a:off x="5161963" y="2388039"/>
            <a:ext cx="1020652" cy="369332"/>
          </a:xfrm>
          <a:prstGeom prst="rect">
            <a:avLst/>
          </a:prstGeom>
          <a:noFill/>
        </p:spPr>
        <p:txBody>
          <a:bodyPr wrap="square" rtlCol="0">
            <a:spAutoFit/>
          </a:bodyPr>
          <a:lstStyle/>
          <a:p>
            <a:r>
              <a:rPr lang="en-US" b="1" dirty="0">
                <a:solidFill>
                  <a:schemeClr val="accent2"/>
                </a:solidFill>
              </a:rPr>
              <a:t>Normal</a:t>
            </a:r>
          </a:p>
        </p:txBody>
      </p:sp>
      <p:sp>
        <p:nvSpPr>
          <p:cNvPr id="11" name="TextBox 10">
            <a:extLst>
              <a:ext uri="{FF2B5EF4-FFF2-40B4-BE49-F238E27FC236}">
                <a16:creationId xmlns:a16="http://schemas.microsoft.com/office/drawing/2014/main" id="{27F44748-E9F3-4210-8455-013C49A4B555}"/>
              </a:ext>
            </a:extLst>
          </p:cNvPr>
          <p:cNvSpPr txBox="1"/>
          <p:nvPr/>
        </p:nvSpPr>
        <p:spPr>
          <a:xfrm rot="16200000">
            <a:off x="4937275" y="3855520"/>
            <a:ext cx="1470027" cy="369332"/>
          </a:xfrm>
          <a:prstGeom prst="rect">
            <a:avLst/>
          </a:prstGeom>
          <a:noFill/>
        </p:spPr>
        <p:txBody>
          <a:bodyPr wrap="square" rtlCol="0">
            <a:spAutoFit/>
          </a:bodyPr>
          <a:lstStyle/>
          <a:p>
            <a:r>
              <a:rPr lang="en-US" b="1" dirty="0">
                <a:solidFill>
                  <a:schemeClr val="accent2"/>
                </a:solidFill>
              </a:rPr>
              <a:t>Not Normal</a:t>
            </a:r>
          </a:p>
        </p:txBody>
      </p:sp>
      <p:sp>
        <p:nvSpPr>
          <p:cNvPr id="15" name="Content Placeholder 4">
            <a:extLst>
              <a:ext uri="{FF2B5EF4-FFF2-40B4-BE49-F238E27FC236}">
                <a16:creationId xmlns:a16="http://schemas.microsoft.com/office/drawing/2014/main" id="{BB3A9E24-836B-45F0-9B3D-C34F093EA284}"/>
              </a:ext>
            </a:extLst>
          </p:cNvPr>
          <p:cNvSpPr txBox="1">
            <a:spLocks/>
          </p:cNvSpPr>
          <p:nvPr/>
        </p:nvSpPr>
        <p:spPr>
          <a:xfrm>
            <a:off x="838200" y="1882773"/>
            <a:ext cx="4649422" cy="47915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rgbClr val="444445"/>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400" kern="1200">
                <a:solidFill>
                  <a:srgbClr val="444445"/>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rgbClr val="444445"/>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Wingdings" panose="05000000000000000000" pitchFamily="2" charset="2"/>
              <a:buChar char="§"/>
              <a:defRPr sz="1800" kern="1200">
                <a:solidFill>
                  <a:srgbClr val="444445"/>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Wingdings" panose="05000000000000000000" pitchFamily="2" charset="2"/>
              <a:buChar char="§"/>
              <a:defRPr sz="1800" kern="1200">
                <a:solidFill>
                  <a:srgbClr val="44444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Up to </a:t>
            </a:r>
            <a:r>
              <a:rPr lang="en-US" b="1" dirty="0">
                <a:solidFill>
                  <a:schemeClr val="accent1"/>
                </a:solidFill>
              </a:rPr>
              <a:t>29%</a:t>
            </a:r>
            <a:r>
              <a:rPr lang="en-US" dirty="0"/>
              <a:t> of critically ill children experience arrhythmias</a:t>
            </a:r>
            <a:r>
              <a:rPr lang="en-US" dirty="0">
                <a:solidFill>
                  <a:schemeClr val="accent2"/>
                </a:solidFill>
              </a:rPr>
              <a:t>.</a:t>
            </a:r>
          </a:p>
          <a:p>
            <a:r>
              <a:rPr lang="en-US" dirty="0"/>
              <a:t>Each year at SickKids </a:t>
            </a:r>
            <a:r>
              <a:rPr lang="en-US" b="1" dirty="0">
                <a:solidFill>
                  <a:schemeClr val="accent1"/>
                </a:solidFill>
              </a:rPr>
              <a:t>700 critically ill children</a:t>
            </a:r>
            <a:r>
              <a:rPr lang="en-US" dirty="0"/>
              <a:t> suffer arrhythmias</a:t>
            </a:r>
            <a:r>
              <a:rPr lang="en-US" dirty="0">
                <a:solidFill>
                  <a:schemeClr val="accent2"/>
                </a:solidFill>
              </a:rPr>
              <a:t>.</a:t>
            </a:r>
          </a:p>
          <a:p>
            <a:r>
              <a:rPr lang="en-US" dirty="0"/>
              <a:t>In 2020</a:t>
            </a:r>
            <a:r>
              <a:rPr lang="en-US" dirty="0">
                <a:solidFill>
                  <a:schemeClr val="accent2"/>
                </a:solidFill>
              </a:rPr>
              <a:t>,</a:t>
            </a:r>
            <a:r>
              <a:rPr lang="en-US" dirty="0"/>
              <a:t> arrhythmia was directly implicated as the cause of morbidity and mortality in </a:t>
            </a:r>
            <a:r>
              <a:rPr lang="en-US" b="1" dirty="0">
                <a:solidFill>
                  <a:schemeClr val="accent1"/>
                </a:solidFill>
              </a:rPr>
              <a:t>114 children</a:t>
            </a:r>
            <a:r>
              <a:rPr lang="en-US" dirty="0">
                <a:solidFill>
                  <a:schemeClr val="accent2"/>
                </a:solidFill>
              </a:rPr>
              <a:t>.</a:t>
            </a:r>
          </a:p>
          <a:p>
            <a:r>
              <a:rPr lang="en-US" dirty="0"/>
              <a:t>Time to diagnosis is the most important factor in determining patient outcomes</a:t>
            </a:r>
            <a:r>
              <a:rPr lang="en-US" dirty="0">
                <a:solidFill>
                  <a:schemeClr val="accent2"/>
                </a:solidFill>
              </a:rPr>
              <a:t>.</a:t>
            </a:r>
          </a:p>
          <a:p>
            <a:endParaRPr lang="en-US" dirty="0">
              <a:solidFill>
                <a:schemeClr val="accent2"/>
              </a:solidFill>
            </a:endParaRPr>
          </a:p>
        </p:txBody>
      </p:sp>
    </p:spTree>
    <p:extLst>
      <p:ext uri="{BB962C8B-B14F-4D97-AF65-F5344CB8AC3E}">
        <p14:creationId xmlns:p14="http://schemas.microsoft.com/office/powerpoint/2010/main" val="60614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167" fill="hold"/>
                                        <p:tgtEl>
                                          <p:spTgt spid="8"/>
                                        </p:tgtEl>
                                      </p:cBhvr>
                                    </p:cmd>
                                  </p:childTnLst>
                                </p:cTn>
                              </p:par>
                              <p:par>
                                <p:cTn id="7" presetID="1" presetClass="mediacall" presetSubtype="0" fill="hold" nodeType="withEffect">
                                  <p:stCondLst>
                                    <p:cond delay="0"/>
                                  </p:stCondLst>
                                  <p:childTnLst>
                                    <p:cmd type="call" cmd="playFrom(0.0)">
                                      <p:cBhvr>
                                        <p:cTn id="8" dur="231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8"/>
                                        </p:tgtEl>
                                      </p:cBhvr>
                                    </p:cmd>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repeatCount="indefinite" fill="hold" display="0">
                  <p:stCondLst>
                    <p:cond delay="indefinite"/>
                  </p:stCondLst>
                </p:cTn>
                <p:tgtEl>
                  <p:spTgt spid="8"/>
                </p:tgtEl>
              </p:cMediaNode>
            </p:video>
            <p:video>
              <p:cMediaNode vol="80000">
                <p:cTn id="20" repeatCount="indefinite" fill="hold" display="0">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Steven Schwartz | SickKids Directory">
            <a:extLst>
              <a:ext uri="{FF2B5EF4-FFF2-40B4-BE49-F238E27FC236}">
                <a16:creationId xmlns:a16="http://schemas.microsoft.com/office/drawing/2014/main" id="{62BEC7E5-2BB3-4E1D-A9F9-D46628F266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77" b="24776"/>
          <a:stretch/>
        </p:blipFill>
        <p:spPr bwMode="auto">
          <a:xfrm>
            <a:off x="464725" y="2649705"/>
            <a:ext cx="1738673" cy="1751474"/>
          </a:xfrm>
          <a:prstGeom prst="ellipse">
            <a:avLst/>
          </a:prstGeom>
          <a:ln w="28575"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D1A89CB-4E30-4E94-9EB1-C6AF64C1EC85}"/>
              </a:ext>
            </a:extLst>
          </p:cNvPr>
          <p:cNvSpPr>
            <a:spLocks noGrp="1"/>
          </p:cNvSpPr>
          <p:nvPr>
            <p:ph type="title"/>
          </p:nvPr>
        </p:nvSpPr>
        <p:spPr/>
        <p:txBody>
          <a:bodyPr>
            <a:normAutofit fontScale="90000"/>
          </a:bodyPr>
          <a:lstStyle/>
          <a:p>
            <a:r>
              <a:rPr lang="en-US" b="1" dirty="0"/>
              <a:t>Reality</a:t>
            </a:r>
          </a:p>
        </p:txBody>
      </p:sp>
      <p:pic>
        <p:nvPicPr>
          <p:cNvPr id="7" name="Picture 6">
            <a:extLst>
              <a:ext uri="{FF2B5EF4-FFF2-40B4-BE49-F238E27FC236}">
                <a16:creationId xmlns:a16="http://schemas.microsoft.com/office/drawing/2014/main" id="{9718FFEA-4123-4C80-96A9-8B4EAC1B9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547" y="1729068"/>
            <a:ext cx="8363054" cy="4855882"/>
          </a:xfrm>
          <a:prstGeom prst="rect">
            <a:avLst/>
          </a:prstGeom>
        </p:spPr>
      </p:pic>
      <p:sp>
        <p:nvSpPr>
          <p:cNvPr id="8" name="TextBox 7">
            <a:extLst>
              <a:ext uri="{FF2B5EF4-FFF2-40B4-BE49-F238E27FC236}">
                <a16:creationId xmlns:a16="http://schemas.microsoft.com/office/drawing/2014/main" id="{905AB1BF-9425-4AE7-ABAF-C2338C12BF62}"/>
              </a:ext>
            </a:extLst>
          </p:cNvPr>
          <p:cNvSpPr txBox="1"/>
          <p:nvPr/>
        </p:nvSpPr>
        <p:spPr>
          <a:xfrm>
            <a:off x="8280239" y="616292"/>
            <a:ext cx="3759362" cy="1384995"/>
          </a:xfrm>
          <a:prstGeom prst="rect">
            <a:avLst/>
          </a:prstGeom>
          <a:noFill/>
        </p:spPr>
        <p:txBody>
          <a:bodyPr wrap="none" rtlCol="0">
            <a:spAutoFit/>
          </a:bodyPr>
          <a:lstStyle/>
          <a:p>
            <a:pPr algn="r"/>
            <a:r>
              <a:rPr lang="en-US" sz="2800" b="1" dirty="0">
                <a:solidFill>
                  <a:srgbClr val="FFFFFF"/>
                </a:solidFill>
              </a:rPr>
              <a:t>The Critical Care Unit</a:t>
            </a:r>
          </a:p>
          <a:p>
            <a:pPr algn="r"/>
            <a:r>
              <a:rPr lang="en-US" sz="2800" b="1" dirty="0">
                <a:solidFill>
                  <a:srgbClr val="FFFFFF"/>
                </a:solidFill>
              </a:rPr>
              <a:t>19 Rooms</a:t>
            </a:r>
          </a:p>
          <a:p>
            <a:pPr algn="r"/>
            <a:r>
              <a:rPr lang="en-US" sz="2800" b="1" dirty="0">
                <a:solidFill>
                  <a:srgbClr val="C0529F"/>
                </a:solidFill>
              </a:rPr>
              <a:t>42 Beds</a:t>
            </a:r>
          </a:p>
        </p:txBody>
      </p:sp>
      <p:pic>
        <p:nvPicPr>
          <p:cNvPr id="10" name="Google Shape;726;p51">
            <a:extLst>
              <a:ext uri="{FF2B5EF4-FFF2-40B4-BE49-F238E27FC236}">
                <a16:creationId xmlns:a16="http://schemas.microsoft.com/office/drawing/2014/main" id="{B5529461-AD67-4DEA-97F9-183D6F0A4070}"/>
              </a:ext>
            </a:extLst>
          </p:cNvPr>
          <p:cNvPicPr preferRelativeResize="0"/>
          <p:nvPr/>
        </p:nvPicPr>
        <p:blipFill rotWithShape="1">
          <a:blip r:embed="rId4">
            <a:alphaModFix/>
          </a:blip>
          <a:srcRect t="5844" b="20597"/>
          <a:stretch/>
        </p:blipFill>
        <p:spPr>
          <a:xfrm>
            <a:off x="1917486" y="2674838"/>
            <a:ext cx="1715509" cy="1682536"/>
          </a:xfrm>
          <a:prstGeom prst="ellipse">
            <a:avLst/>
          </a:prstGeom>
          <a:noFill/>
          <a:ln w="28575" cap="rnd" cmpd="sng">
            <a:solidFill>
              <a:schemeClr val="accent1"/>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1" name="TextBox 10">
            <a:extLst>
              <a:ext uri="{FF2B5EF4-FFF2-40B4-BE49-F238E27FC236}">
                <a16:creationId xmlns:a16="http://schemas.microsoft.com/office/drawing/2014/main" id="{CB97D9D9-1DE3-476C-9B89-DC2FE9C32ADA}"/>
              </a:ext>
            </a:extLst>
          </p:cNvPr>
          <p:cNvSpPr txBox="1"/>
          <p:nvPr/>
        </p:nvSpPr>
        <p:spPr>
          <a:xfrm>
            <a:off x="364629" y="1810491"/>
            <a:ext cx="2003921" cy="646331"/>
          </a:xfrm>
          <a:prstGeom prst="rect">
            <a:avLst/>
          </a:prstGeom>
          <a:noFill/>
        </p:spPr>
        <p:txBody>
          <a:bodyPr wrap="square" rtlCol="0">
            <a:spAutoFit/>
          </a:bodyPr>
          <a:lstStyle/>
          <a:p>
            <a:r>
              <a:rPr lang="en-US" b="1" dirty="0">
                <a:solidFill>
                  <a:srgbClr val="FFFFFF"/>
                </a:solidFill>
              </a:rPr>
              <a:t>2 Staff Physician Working</a:t>
            </a:r>
            <a:endParaRPr lang="en-US" b="1" dirty="0">
              <a:solidFill>
                <a:srgbClr val="C0529F"/>
              </a:solidFill>
            </a:endParaRPr>
          </a:p>
        </p:txBody>
      </p:sp>
      <p:pic>
        <p:nvPicPr>
          <p:cNvPr id="13" name="Google Shape;726;p51">
            <a:extLst>
              <a:ext uri="{FF2B5EF4-FFF2-40B4-BE49-F238E27FC236}">
                <a16:creationId xmlns:a16="http://schemas.microsoft.com/office/drawing/2014/main" id="{B39381A7-3DF9-47EC-BF8D-F3AA2AFFB519}"/>
              </a:ext>
            </a:extLst>
          </p:cNvPr>
          <p:cNvPicPr preferRelativeResize="0"/>
          <p:nvPr/>
        </p:nvPicPr>
        <p:blipFill rotWithShape="1">
          <a:blip r:embed="rId4">
            <a:alphaModFix/>
          </a:blip>
          <a:srcRect t="5844" b="20597"/>
          <a:stretch/>
        </p:blipFill>
        <p:spPr>
          <a:xfrm>
            <a:off x="11353800" y="3463898"/>
            <a:ext cx="637555" cy="625301"/>
          </a:xfrm>
          <a:prstGeom prst="ellipse">
            <a:avLst/>
          </a:prstGeom>
          <a:noFill/>
          <a:ln w="28575" cap="rnd" cmpd="sng">
            <a:solidFill>
              <a:schemeClr val="accent1"/>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2" name="Picture 4" descr="Q3 Patient Monitor - Vital Signs Technologies">
            <a:extLst>
              <a:ext uri="{FF2B5EF4-FFF2-40B4-BE49-F238E27FC236}">
                <a16:creationId xmlns:a16="http://schemas.microsoft.com/office/drawing/2014/main" id="{5F3C3714-DEF9-488B-9303-E08DA1BDAD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823" b="8661"/>
          <a:stretch/>
        </p:blipFill>
        <p:spPr bwMode="auto">
          <a:xfrm>
            <a:off x="176020" y="4682267"/>
            <a:ext cx="2382566" cy="19660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F258A02-63A4-4541-A2B7-1BA0865CC072}"/>
              </a:ext>
            </a:extLst>
          </p:cNvPr>
          <p:cNvSpPr/>
          <p:nvPr/>
        </p:nvSpPr>
        <p:spPr>
          <a:xfrm>
            <a:off x="10159920" y="1680372"/>
            <a:ext cx="284205" cy="130119"/>
          </a:xfrm>
          <a:prstGeom prst="rect">
            <a:avLst/>
          </a:prstGeom>
          <a:solidFill>
            <a:srgbClr val="C0529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6" descr="Steven Schwartz | SickKids Directory">
            <a:extLst>
              <a:ext uri="{FF2B5EF4-FFF2-40B4-BE49-F238E27FC236}">
                <a16:creationId xmlns:a16="http://schemas.microsoft.com/office/drawing/2014/main" id="{4D7D4FE0-01F9-4BBB-9F5B-6048CD821D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77" b="24776"/>
          <a:stretch/>
        </p:blipFill>
        <p:spPr bwMode="auto">
          <a:xfrm>
            <a:off x="3283446" y="5946936"/>
            <a:ext cx="681691" cy="686710"/>
          </a:xfrm>
          <a:prstGeom prst="ellipse">
            <a:avLst/>
          </a:prstGeom>
          <a:ln w="28575"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354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89CB-4E30-4E94-9EB1-C6AF64C1EC85}"/>
              </a:ext>
            </a:extLst>
          </p:cNvPr>
          <p:cNvSpPr>
            <a:spLocks noGrp="1"/>
          </p:cNvSpPr>
          <p:nvPr>
            <p:ph type="title"/>
          </p:nvPr>
        </p:nvSpPr>
        <p:spPr/>
        <p:txBody>
          <a:bodyPr>
            <a:normAutofit fontScale="90000"/>
          </a:bodyPr>
          <a:lstStyle/>
          <a:p>
            <a:r>
              <a:rPr lang="en-US" b="1" dirty="0"/>
              <a:t>AI </a:t>
            </a:r>
          </a:p>
        </p:txBody>
      </p:sp>
      <p:pic>
        <p:nvPicPr>
          <p:cNvPr id="7" name="Picture 6">
            <a:extLst>
              <a:ext uri="{FF2B5EF4-FFF2-40B4-BE49-F238E27FC236}">
                <a16:creationId xmlns:a16="http://schemas.microsoft.com/office/drawing/2014/main" id="{9718FFEA-4123-4C80-96A9-8B4EAC1B9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547" y="1729068"/>
            <a:ext cx="8363054" cy="4855882"/>
          </a:xfrm>
          <a:prstGeom prst="rect">
            <a:avLst/>
          </a:prstGeom>
        </p:spPr>
      </p:pic>
      <p:grpSp>
        <p:nvGrpSpPr>
          <p:cNvPr id="13" name="Group 12">
            <a:extLst>
              <a:ext uri="{FF2B5EF4-FFF2-40B4-BE49-F238E27FC236}">
                <a16:creationId xmlns:a16="http://schemas.microsoft.com/office/drawing/2014/main" id="{1C270477-DAE5-45B9-8D7C-F3A1E7F04500}"/>
              </a:ext>
            </a:extLst>
          </p:cNvPr>
          <p:cNvGrpSpPr/>
          <p:nvPr/>
        </p:nvGrpSpPr>
        <p:grpSpPr>
          <a:xfrm>
            <a:off x="2127169" y="2990444"/>
            <a:ext cx="1181135" cy="1181135"/>
            <a:chOff x="2484953" y="2846591"/>
            <a:chExt cx="399909" cy="399909"/>
          </a:xfrm>
        </p:grpSpPr>
        <p:sp>
          <p:nvSpPr>
            <p:cNvPr id="12" name="Oval 11">
              <a:extLst>
                <a:ext uri="{FF2B5EF4-FFF2-40B4-BE49-F238E27FC236}">
                  <a16:creationId xmlns:a16="http://schemas.microsoft.com/office/drawing/2014/main" id="{04AF6B98-1AFE-4CB0-84EF-12AD70CCA3F8}"/>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6" name="TextBox 5">
              <a:extLst>
                <a:ext uri="{FF2B5EF4-FFF2-40B4-BE49-F238E27FC236}">
                  <a16:creationId xmlns:a16="http://schemas.microsoft.com/office/drawing/2014/main" id="{E0D94B07-217F-4059-B764-13D321598A55}"/>
                </a:ext>
              </a:extLst>
            </p:cNvPr>
            <p:cNvSpPr txBox="1"/>
            <p:nvPr/>
          </p:nvSpPr>
          <p:spPr>
            <a:xfrm>
              <a:off x="2522066" y="2872746"/>
              <a:ext cx="328469" cy="343883"/>
            </a:xfrm>
            <a:prstGeom prst="rect">
              <a:avLst/>
            </a:prstGeom>
            <a:noFill/>
          </p:spPr>
          <p:txBody>
            <a:bodyPr wrap="none" rtlCol="0">
              <a:spAutoFit/>
            </a:bodyPr>
            <a:lstStyle/>
            <a:p>
              <a:r>
                <a:rPr lang="en-US" sz="6000" b="1" dirty="0"/>
                <a:t>AI</a:t>
              </a:r>
            </a:p>
          </p:txBody>
        </p:sp>
      </p:grpSp>
      <p:grpSp>
        <p:nvGrpSpPr>
          <p:cNvPr id="14" name="Group 13">
            <a:extLst>
              <a:ext uri="{FF2B5EF4-FFF2-40B4-BE49-F238E27FC236}">
                <a16:creationId xmlns:a16="http://schemas.microsoft.com/office/drawing/2014/main" id="{48A8119A-B93F-402D-819D-4B6F3E8AD504}"/>
              </a:ext>
            </a:extLst>
          </p:cNvPr>
          <p:cNvGrpSpPr/>
          <p:nvPr/>
        </p:nvGrpSpPr>
        <p:grpSpPr>
          <a:xfrm>
            <a:off x="3824803" y="2786753"/>
            <a:ext cx="447558" cy="400110"/>
            <a:chOff x="2461128" y="2846390"/>
            <a:chExt cx="447558" cy="400110"/>
          </a:xfrm>
        </p:grpSpPr>
        <p:sp>
          <p:nvSpPr>
            <p:cNvPr id="15" name="Oval 14">
              <a:extLst>
                <a:ext uri="{FF2B5EF4-FFF2-40B4-BE49-F238E27FC236}">
                  <a16:creationId xmlns:a16="http://schemas.microsoft.com/office/drawing/2014/main" id="{3B923078-24A8-46E9-AD81-3BBEFE9D0982}"/>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6" name="TextBox 15">
              <a:extLst>
                <a:ext uri="{FF2B5EF4-FFF2-40B4-BE49-F238E27FC236}">
                  <a16:creationId xmlns:a16="http://schemas.microsoft.com/office/drawing/2014/main" id="{FE12B9EA-60E1-45BB-94AA-1B3F47C9C1AA}"/>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17" name="Group 16">
            <a:extLst>
              <a:ext uri="{FF2B5EF4-FFF2-40B4-BE49-F238E27FC236}">
                <a16:creationId xmlns:a16="http://schemas.microsoft.com/office/drawing/2014/main" id="{2B37E22F-202E-4E35-B8E0-E632E83E0E32}"/>
              </a:ext>
            </a:extLst>
          </p:cNvPr>
          <p:cNvGrpSpPr/>
          <p:nvPr/>
        </p:nvGrpSpPr>
        <p:grpSpPr>
          <a:xfrm>
            <a:off x="4569328" y="2376890"/>
            <a:ext cx="447558" cy="400110"/>
            <a:chOff x="2461128" y="2846390"/>
            <a:chExt cx="447558" cy="400110"/>
          </a:xfrm>
        </p:grpSpPr>
        <p:sp>
          <p:nvSpPr>
            <p:cNvPr id="18" name="Oval 17">
              <a:extLst>
                <a:ext uri="{FF2B5EF4-FFF2-40B4-BE49-F238E27FC236}">
                  <a16:creationId xmlns:a16="http://schemas.microsoft.com/office/drawing/2014/main" id="{C854527A-E633-4979-938B-C69E1E3AB133}"/>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9" name="TextBox 18">
              <a:extLst>
                <a:ext uri="{FF2B5EF4-FFF2-40B4-BE49-F238E27FC236}">
                  <a16:creationId xmlns:a16="http://schemas.microsoft.com/office/drawing/2014/main" id="{5050B259-4AF4-4D37-B363-1166E7A0B889}"/>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20" name="Group 19">
            <a:extLst>
              <a:ext uri="{FF2B5EF4-FFF2-40B4-BE49-F238E27FC236}">
                <a16:creationId xmlns:a16="http://schemas.microsoft.com/office/drawing/2014/main" id="{4F85CE7B-5463-4AE2-AC5D-C412AD361DF8}"/>
              </a:ext>
            </a:extLst>
          </p:cNvPr>
          <p:cNvGrpSpPr/>
          <p:nvPr/>
        </p:nvGrpSpPr>
        <p:grpSpPr>
          <a:xfrm>
            <a:off x="4993062" y="2887527"/>
            <a:ext cx="447558" cy="400110"/>
            <a:chOff x="2461128" y="2846390"/>
            <a:chExt cx="447558" cy="400110"/>
          </a:xfrm>
        </p:grpSpPr>
        <p:sp>
          <p:nvSpPr>
            <p:cNvPr id="21" name="Oval 20">
              <a:extLst>
                <a:ext uri="{FF2B5EF4-FFF2-40B4-BE49-F238E27FC236}">
                  <a16:creationId xmlns:a16="http://schemas.microsoft.com/office/drawing/2014/main" id="{96A53AD4-008C-4542-996F-E342E56A5B5A}"/>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22" name="TextBox 21">
              <a:extLst>
                <a:ext uri="{FF2B5EF4-FFF2-40B4-BE49-F238E27FC236}">
                  <a16:creationId xmlns:a16="http://schemas.microsoft.com/office/drawing/2014/main" id="{81B4D775-F5F6-44EF-9C54-1FD98746DC69}"/>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23" name="Group 22">
            <a:extLst>
              <a:ext uri="{FF2B5EF4-FFF2-40B4-BE49-F238E27FC236}">
                <a16:creationId xmlns:a16="http://schemas.microsoft.com/office/drawing/2014/main" id="{E681E73C-9251-42E4-854F-31021556EBB4}"/>
              </a:ext>
            </a:extLst>
          </p:cNvPr>
          <p:cNvGrpSpPr/>
          <p:nvPr/>
        </p:nvGrpSpPr>
        <p:grpSpPr>
          <a:xfrm>
            <a:off x="5515478" y="2363992"/>
            <a:ext cx="447558" cy="400110"/>
            <a:chOff x="2461128" y="2846390"/>
            <a:chExt cx="447558" cy="400110"/>
          </a:xfrm>
        </p:grpSpPr>
        <p:sp>
          <p:nvSpPr>
            <p:cNvPr id="24" name="Oval 23">
              <a:extLst>
                <a:ext uri="{FF2B5EF4-FFF2-40B4-BE49-F238E27FC236}">
                  <a16:creationId xmlns:a16="http://schemas.microsoft.com/office/drawing/2014/main" id="{956D671D-133E-4F9E-A758-8CC508207298}"/>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25" name="TextBox 24">
              <a:extLst>
                <a:ext uri="{FF2B5EF4-FFF2-40B4-BE49-F238E27FC236}">
                  <a16:creationId xmlns:a16="http://schemas.microsoft.com/office/drawing/2014/main" id="{7C6AE5F6-69A8-42C7-B5D8-19D573B4F100}"/>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26" name="Group 25">
            <a:extLst>
              <a:ext uri="{FF2B5EF4-FFF2-40B4-BE49-F238E27FC236}">
                <a16:creationId xmlns:a16="http://schemas.microsoft.com/office/drawing/2014/main" id="{805F0641-6973-4BDD-AED3-BFCD8789683F}"/>
              </a:ext>
            </a:extLst>
          </p:cNvPr>
          <p:cNvGrpSpPr/>
          <p:nvPr/>
        </p:nvGrpSpPr>
        <p:grpSpPr>
          <a:xfrm>
            <a:off x="6010778" y="2871424"/>
            <a:ext cx="447558" cy="400110"/>
            <a:chOff x="2461128" y="2846390"/>
            <a:chExt cx="447558" cy="400110"/>
          </a:xfrm>
        </p:grpSpPr>
        <p:sp>
          <p:nvSpPr>
            <p:cNvPr id="27" name="Oval 26">
              <a:extLst>
                <a:ext uri="{FF2B5EF4-FFF2-40B4-BE49-F238E27FC236}">
                  <a16:creationId xmlns:a16="http://schemas.microsoft.com/office/drawing/2014/main" id="{3F7FC7CF-BF56-4223-A807-B200F31A28A4}"/>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28" name="TextBox 27">
              <a:extLst>
                <a:ext uri="{FF2B5EF4-FFF2-40B4-BE49-F238E27FC236}">
                  <a16:creationId xmlns:a16="http://schemas.microsoft.com/office/drawing/2014/main" id="{530F0518-0FE7-49F6-85B7-D3BCDA12C488}"/>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29" name="Group 28">
            <a:extLst>
              <a:ext uri="{FF2B5EF4-FFF2-40B4-BE49-F238E27FC236}">
                <a16:creationId xmlns:a16="http://schemas.microsoft.com/office/drawing/2014/main" id="{84E338DB-F903-4326-9FCA-30ACACA8306A}"/>
              </a:ext>
            </a:extLst>
          </p:cNvPr>
          <p:cNvGrpSpPr/>
          <p:nvPr/>
        </p:nvGrpSpPr>
        <p:grpSpPr>
          <a:xfrm>
            <a:off x="6591657" y="2328839"/>
            <a:ext cx="447558" cy="400110"/>
            <a:chOff x="2461128" y="2846390"/>
            <a:chExt cx="447558" cy="400110"/>
          </a:xfrm>
        </p:grpSpPr>
        <p:sp>
          <p:nvSpPr>
            <p:cNvPr id="30" name="Oval 29">
              <a:extLst>
                <a:ext uri="{FF2B5EF4-FFF2-40B4-BE49-F238E27FC236}">
                  <a16:creationId xmlns:a16="http://schemas.microsoft.com/office/drawing/2014/main" id="{F1C038AA-46C7-4AEB-A671-14D07B02D795}"/>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31" name="TextBox 30">
              <a:extLst>
                <a:ext uri="{FF2B5EF4-FFF2-40B4-BE49-F238E27FC236}">
                  <a16:creationId xmlns:a16="http://schemas.microsoft.com/office/drawing/2014/main" id="{D0BEC223-6CC5-45DF-9477-81CFC4A6C5CF}"/>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32" name="Group 31">
            <a:extLst>
              <a:ext uri="{FF2B5EF4-FFF2-40B4-BE49-F238E27FC236}">
                <a16:creationId xmlns:a16="http://schemas.microsoft.com/office/drawing/2014/main" id="{EF9D2FAA-4733-44C1-B24D-35CCE2271459}"/>
              </a:ext>
            </a:extLst>
          </p:cNvPr>
          <p:cNvGrpSpPr/>
          <p:nvPr/>
        </p:nvGrpSpPr>
        <p:grpSpPr>
          <a:xfrm>
            <a:off x="7583786" y="2328839"/>
            <a:ext cx="447558" cy="400110"/>
            <a:chOff x="2461128" y="2846390"/>
            <a:chExt cx="447558" cy="400110"/>
          </a:xfrm>
        </p:grpSpPr>
        <p:sp>
          <p:nvSpPr>
            <p:cNvPr id="33" name="Oval 32">
              <a:extLst>
                <a:ext uri="{FF2B5EF4-FFF2-40B4-BE49-F238E27FC236}">
                  <a16:creationId xmlns:a16="http://schemas.microsoft.com/office/drawing/2014/main" id="{A51D6C84-5A14-4E46-8D18-82B1699C6E68}"/>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34" name="TextBox 33">
              <a:extLst>
                <a:ext uri="{FF2B5EF4-FFF2-40B4-BE49-F238E27FC236}">
                  <a16:creationId xmlns:a16="http://schemas.microsoft.com/office/drawing/2014/main" id="{09BC717D-778D-4161-967F-0814E7BC6672}"/>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35" name="Group 34">
            <a:extLst>
              <a:ext uri="{FF2B5EF4-FFF2-40B4-BE49-F238E27FC236}">
                <a16:creationId xmlns:a16="http://schemas.microsoft.com/office/drawing/2014/main" id="{7A0EC433-25A9-4F41-BF12-2ECAE5EE9CF3}"/>
              </a:ext>
            </a:extLst>
          </p:cNvPr>
          <p:cNvGrpSpPr/>
          <p:nvPr/>
        </p:nvGrpSpPr>
        <p:grpSpPr>
          <a:xfrm>
            <a:off x="8553760" y="2363992"/>
            <a:ext cx="447558" cy="400110"/>
            <a:chOff x="2461128" y="2846390"/>
            <a:chExt cx="447558" cy="400110"/>
          </a:xfrm>
        </p:grpSpPr>
        <p:sp>
          <p:nvSpPr>
            <p:cNvPr id="36" name="Oval 35">
              <a:extLst>
                <a:ext uri="{FF2B5EF4-FFF2-40B4-BE49-F238E27FC236}">
                  <a16:creationId xmlns:a16="http://schemas.microsoft.com/office/drawing/2014/main" id="{2546A793-0F0A-4B1B-BC4A-3466386C30DE}"/>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37" name="TextBox 36">
              <a:extLst>
                <a:ext uri="{FF2B5EF4-FFF2-40B4-BE49-F238E27FC236}">
                  <a16:creationId xmlns:a16="http://schemas.microsoft.com/office/drawing/2014/main" id="{090FC9E1-11A5-4241-A2E3-0D75EA5AE5AA}"/>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38" name="Group 37">
            <a:extLst>
              <a:ext uri="{FF2B5EF4-FFF2-40B4-BE49-F238E27FC236}">
                <a16:creationId xmlns:a16="http://schemas.microsoft.com/office/drawing/2014/main" id="{6E72B761-0D40-4CF5-A4F4-C5073D3EF207}"/>
              </a:ext>
            </a:extLst>
          </p:cNvPr>
          <p:cNvGrpSpPr/>
          <p:nvPr/>
        </p:nvGrpSpPr>
        <p:grpSpPr>
          <a:xfrm>
            <a:off x="9517077" y="2441347"/>
            <a:ext cx="447558" cy="400110"/>
            <a:chOff x="2461128" y="2846390"/>
            <a:chExt cx="447558" cy="400110"/>
          </a:xfrm>
        </p:grpSpPr>
        <p:sp>
          <p:nvSpPr>
            <p:cNvPr id="39" name="Oval 38">
              <a:extLst>
                <a:ext uri="{FF2B5EF4-FFF2-40B4-BE49-F238E27FC236}">
                  <a16:creationId xmlns:a16="http://schemas.microsoft.com/office/drawing/2014/main" id="{32760495-A131-4B24-804D-E6E5D6EC1586}"/>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40" name="TextBox 39">
              <a:extLst>
                <a:ext uri="{FF2B5EF4-FFF2-40B4-BE49-F238E27FC236}">
                  <a16:creationId xmlns:a16="http://schemas.microsoft.com/office/drawing/2014/main" id="{073381DB-B507-4EF4-B32E-C48798512138}"/>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41" name="Group 40">
            <a:extLst>
              <a:ext uri="{FF2B5EF4-FFF2-40B4-BE49-F238E27FC236}">
                <a16:creationId xmlns:a16="http://schemas.microsoft.com/office/drawing/2014/main" id="{FA824D83-48C0-407B-B9D6-56263F01F534}"/>
              </a:ext>
            </a:extLst>
          </p:cNvPr>
          <p:cNvGrpSpPr/>
          <p:nvPr/>
        </p:nvGrpSpPr>
        <p:grpSpPr>
          <a:xfrm>
            <a:off x="10400480" y="2128784"/>
            <a:ext cx="447558" cy="400110"/>
            <a:chOff x="2461128" y="2846390"/>
            <a:chExt cx="447558" cy="400110"/>
          </a:xfrm>
        </p:grpSpPr>
        <p:sp>
          <p:nvSpPr>
            <p:cNvPr id="42" name="Oval 41">
              <a:extLst>
                <a:ext uri="{FF2B5EF4-FFF2-40B4-BE49-F238E27FC236}">
                  <a16:creationId xmlns:a16="http://schemas.microsoft.com/office/drawing/2014/main" id="{F07F53CC-670B-4A88-B097-46B34076134D}"/>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43" name="TextBox 42">
              <a:extLst>
                <a:ext uri="{FF2B5EF4-FFF2-40B4-BE49-F238E27FC236}">
                  <a16:creationId xmlns:a16="http://schemas.microsoft.com/office/drawing/2014/main" id="{6DB5F922-65D9-4F82-8332-C47DA285B95A}"/>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44" name="Group 43">
            <a:extLst>
              <a:ext uri="{FF2B5EF4-FFF2-40B4-BE49-F238E27FC236}">
                <a16:creationId xmlns:a16="http://schemas.microsoft.com/office/drawing/2014/main" id="{D0653425-0684-43BF-98C0-F60FB404462F}"/>
              </a:ext>
            </a:extLst>
          </p:cNvPr>
          <p:cNvGrpSpPr/>
          <p:nvPr/>
        </p:nvGrpSpPr>
        <p:grpSpPr>
          <a:xfrm>
            <a:off x="10710924" y="2541017"/>
            <a:ext cx="447558" cy="400110"/>
            <a:chOff x="2461128" y="2846390"/>
            <a:chExt cx="447558" cy="400110"/>
          </a:xfrm>
        </p:grpSpPr>
        <p:sp>
          <p:nvSpPr>
            <p:cNvPr id="45" name="Oval 44">
              <a:extLst>
                <a:ext uri="{FF2B5EF4-FFF2-40B4-BE49-F238E27FC236}">
                  <a16:creationId xmlns:a16="http://schemas.microsoft.com/office/drawing/2014/main" id="{A7D0D8AF-E81C-46EC-A94B-3E26953A1295}"/>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46" name="TextBox 45">
              <a:extLst>
                <a:ext uri="{FF2B5EF4-FFF2-40B4-BE49-F238E27FC236}">
                  <a16:creationId xmlns:a16="http://schemas.microsoft.com/office/drawing/2014/main" id="{CFD786A5-75BA-49E9-B237-D1425D170E24}"/>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47" name="Group 46">
            <a:extLst>
              <a:ext uri="{FF2B5EF4-FFF2-40B4-BE49-F238E27FC236}">
                <a16:creationId xmlns:a16="http://schemas.microsoft.com/office/drawing/2014/main" id="{BB14F159-BB4F-4F74-873F-DCF0DEC7D9E8}"/>
              </a:ext>
            </a:extLst>
          </p:cNvPr>
          <p:cNvGrpSpPr/>
          <p:nvPr/>
        </p:nvGrpSpPr>
        <p:grpSpPr>
          <a:xfrm>
            <a:off x="11643598" y="2252288"/>
            <a:ext cx="447558" cy="400110"/>
            <a:chOff x="2461128" y="2846390"/>
            <a:chExt cx="447558" cy="400110"/>
          </a:xfrm>
        </p:grpSpPr>
        <p:sp>
          <p:nvSpPr>
            <p:cNvPr id="48" name="Oval 47">
              <a:extLst>
                <a:ext uri="{FF2B5EF4-FFF2-40B4-BE49-F238E27FC236}">
                  <a16:creationId xmlns:a16="http://schemas.microsoft.com/office/drawing/2014/main" id="{7E82AB83-A526-437F-8C9D-5B726DADCDFD}"/>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49" name="TextBox 48">
              <a:extLst>
                <a:ext uri="{FF2B5EF4-FFF2-40B4-BE49-F238E27FC236}">
                  <a16:creationId xmlns:a16="http://schemas.microsoft.com/office/drawing/2014/main" id="{BDE0A997-E917-4508-9C78-BE17BBBEAABC}"/>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50" name="Group 49">
            <a:extLst>
              <a:ext uri="{FF2B5EF4-FFF2-40B4-BE49-F238E27FC236}">
                <a16:creationId xmlns:a16="http://schemas.microsoft.com/office/drawing/2014/main" id="{8C0AB13D-265A-4EC9-93DE-A840B9D1741C}"/>
              </a:ext>
            </a:extLst>
          </p:cNvPr>
          <p:cNvGrpSpPr/>
          <p:nvPr/>
        </p:nvGrpSpPr>
        <p:grpSpPr>
          <a:xfrm>
            <a:off x="10287191" y="3716819"/>
            <a:ext cx="447558" cy="400110"/>
            <a:chOff x="2461128" y="2846390"/>
            <a:chExt cx="447558" cy="400110"/>
          </a:xfrm>
        </p:grpSpPr>
        <p:sp>
          <p:nvSpPr>
            <p:cNvPr id="51" name="Oval 50">
              <a:extLst>
                <a:ext uri="{FF2B5EF4-FFF2-40B4-BE49-F238E27FC236}">
                  <a16:creationId xmlns:a16="http://schemas.microsoft.com/office/drawing/2014/main" id="{B4E6E3E7-9D53-4481-B5AA-FCD2F3D50A50}"/>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52" name="TextBox 51">
              <a:extLst>
                <a:ext uri="{FF2B5EF4-FFF2-40B4-BE49-F238E27FC236}">
                  <a16:creationId xmlns:a16="http://schemas.microsoft.com/office/drawing/2014/main" id="{7C0D0FA6-20C8-4F04-B9F7-B5725EA5E30B}"/>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53" name="Group 52">
            <a:extLst>
              <a:ext uri="{FF2B5EF4-FFF2-40B4-BE49-F238E27FC236}">
                <a16:creationId xmlns:a16="http://schemas.microsoft.com/office/drawing/2014/main" id="{81A73038-6E99-443A-9AD8-FC54FEE249C7}"/>
              </a:ext>
            </a:extLst>
          </p:cNvPr>
          <p:cNvGrpSpPr/>
          <p:nvPr/>
        </p:nvGrpSpPr>
        <p:grpSpPr>
          <a:xfrm>
            <a:off x="11351940" y="3716819"/>
            <a:ext cx="447558" cy="400110"/>
            <a:chOff x="2461128" y="2846390"/>
            <a:chExt cx="447558" cy="400110"/>
          </a:xfrm>
        </p:grpSpPr>
        <p:sp>
          <p:nvSpPr>
            <p:cNvPr id="54" name="Oval 53">
              <a:extLst>
                <a:ext uri="{FF2B5EF4-FFF2-40B4-BE49-F238E27FC236}">
                  <a16:creationId xmlns:a16="http://schemas.microsoft.com/office/drawing/2014/main" id="{A369BF4A-7C2E-43CC-A664-3162A17FC2DE}"/>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55" name="TextBox 54">
              <a:extLst>
                <a:ext uri="{FF2B5EF4-FFF2-40B4-BE49-F238E27FC236}">
                  <a16:creationId xmlns:a16="http://schemas.microsoft.com/office/drawing/2014/main" id="{4E3E3BB2-C982-4404-B846-252AB8903F60}"/>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56" name="Group 55">
            <a:extLst>
              <a:ext uri="{FF2B5EF4-FFF2-40B4-BE49-F238E27FC236}">
                <a16:creationId xmlns:a16="http://schemas.microsoft.com/office/drawing/2014/main" id="{4B351D9C-CDD8-490D-8007-E82CF3A534A2}"/>
              </a:ext>
            </a:extLst>
          </p:cNvPr>
          <p:cNvGrpSpPr/>
          <p:nvPr/>
        </p:nvGrpSpPr>
        <p:grpSpPr>
          <a:xfrm>
            <a:off x="3425037" y="5200392"/>
            <a:ext cx="447558" cy="400110"/>
            <a:chOff x="2461128" y="2846390"/>
            <a:chExt cx="447558" cy="400110"/>
          </a:xfrm>
        </p:grpSpPr>
        <p:sp>
          <p:nvSpPr>
            <p:cNvPr id="57" name="Oval 56">
              <a:extLst>
                <a:ext uri="{FF2B5EF4-FFF2-40B4-BE49-F238E27FC236}">
                  <a16:creationId xmlns:a16="http://schemas.microsoft.com/office/drawing/2014/main" id="{562472A2-B79A-4C37-843C-BB25F7062E55}"/>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58" name="TextBox 57">
              <a:extLst>
                <a:ext uri="{FF2B5EF4-FFF2-40B4-BE49-F238E27FC236}">
                  <a16:creationId xmlns:a16="http://schemas.microsoft.com/office/drawing/2014/main" id="{9C435032-361D-4EF0-A270-487CBB024EE7}"/>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59" name="Group 58">
            <a:extLst>
              <a:ext uri="{FF2B5EF4-FFF2-40B4-BE49-F238E27FC236}">
                <a16:creationId xmlns:a16="http://schemas.microsoft.com/office/drawing/2014/main" id="{D2E21731-CB46-47B8-A844-132AC05A50C0}"/>
              </a:ext>
            </a:extLst>
          </p:cNvPr>
          <p:cNvGrpSpPr/>
          <p:nvPr/>
        </p:nvGrpSpPr>
        <p:grpSpPr>
          <a:xfrm>
            <a:off x="3452768" y="5945908"/>
            <a:ext cx="447558" cy="400110"/>
            <a:chOff x="2461128" y="2846390"/>
            <a:chExt cx="447558" cy="400110"/>
          </a:xfrm>
        </p:grpSpPr>
        <p:sp>
          <p:nvSpPr>
            <p:cNvPr id="60" name="Oval 59">
              <a:extLst>
                <a:ext uri="{FF2B5EF4-FFF2-40B4-BE49-F238E27FC236}">
                  <a16:creationId xmlns:a16="http://schemas.microsoft.com/office/drawing/2014/main" id="{4C9D41BA-FFF1-499F-90B4-978EEA3D6C0B}"/>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61" name="TextBox 60">
              <a:extLst>
                <a:ext uri="{FF2B5EF4-FFF2-40B4-BE49-F238E27FC236}">
                  <a16:creationId xmlns:a16="http://schemas.microsoft.com/office/drawing/2014/main" id="{B3807D34-6942-4DD8-A093-78DF3AF16E7C}"/>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62" name="Group 61">
            <a:extLst>
              <a:ext uri="{FF2B5EF4-FFF2-40B4-BE49-F238E27FC236}">
                <a16:creationId xmlns:a16="http://schemas.microsoft.com/office/drawing/2014/main" id="{D471DBBA-A160-485F-A45E-909B92E546C8}"/>
              </a:ext>
            </a:extLst>
          </p:cNvPr>
          <p:cNvGrpSpPr/>
          <p:nvPr/>
        </p:nvGrpSpPr>
        <p:grpSpPr>
          <a:xfrm>
            <a:off x="4220559" y="6126186"/>
            <a:ext cx="447558" cy="400110"/>
            <a:chOff x="2461128" y="2846390"/>
            <a:chExt cx="447558" cy="400110"/>
          </a:xfrm>
        </p:grpSpPr>
        <p:sp>
          <p:nvSpPr>
            <p:cNvPr id="63" name="Oval 62">
              <a:extLst>
                <a:ext uri="{FF2B5EF4-FFF2-40B4-BE49-F238E27FC236}">
                  <a16:creationId xmlns:a16="http://schemas.microsoft.com/office/drawing/2014/main" id="{C7586C38-3D37-4C5C-9E85-4370B035BD32}"/>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64" name="TextBox 63">
              <a:extLst>
                <a:ext uri="{FF2B5EF4-FFF2-40B4-BE49-F238E27FC236}">
                  <a16:creationId xmlns:a16="http://schemas.microsoft.com/office/drawing/2014/main" id="{0318C5FB-E429-4B28-8CDC-25E4E14C2E5A}"/>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65" name="Group 64">
            <a:extLst>
              <a:ext uri="{FF2B5EF4-FFF2-40B4-BE49-F238E27FC236}">
                <a16:creationId xmlns:a16="http://schemas.microsoft.com/office/drawing/2014/main" id="{93EE3EBD-3439-42F2-B4C5-B1136752C6E9}"/>
              </a:ext>
            </a:extLst>
          </p:cNvPr>
          <p:cNvGrpSpPr/>
          <p:nvPr/>
        </p:nvGrpSpPr>
        <p:grpSpPr>
          <a:xfrm>
            <a:off x="4196735" y="5202442"/>
            <a:ext cx="447558" cy="400110"/>
            <a:chOff x="2461128" y="2846390"/>
            <a:chExt cx="447558" cy="400110"/>
          </a:xfrm>
        </p:grpSpPr>
        <p:sp>
          <p:nvSpPr>
            <p:cNvPr id="66" name="Oval 65">
              <a:extLst>
                <a:ext uri="{FF2B5EF4-FFF2-40B4-BE49-F238E27FC236}">
                  <a16:creationId xmlns:a16="http://schemas.microsoft.com/office/drawing/2014/main" id="{47AF3132-628D-490C-BBB7-94BB75960EED}"/>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67" name="TextBox 66">
              <a:extLst>
                <a:ext uri="{FF2B5EF4-FFF2-40B4-BE49-F238E27FC236}">
                  <a16:creationId xmlns:a16="http://schemas.microsoft.com/office/drawing/2014/main" id="{90703F3F-C164-47E1-9736-4391DBD281C6}"/>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68" name="Group 67">
            <a:extLst>
              <a:ext uri="{FF2B5EF4-FFF2-40B4-BE49-F238E27FC236}">
                <a16:creationId xmlns:a16="http://schemas.microsoft.com/office/drawing/2014/main" id="{1ABACED0-D5B0-46A8-8588-9CBBF58DEDBD}"/>
              </a:ext>
            </a:extLst>
          </p:cNvPr>
          <p:cNvGrpSpPr/>
          <p:nvPr/>
        </p:nvGrpSpPr>
        <p:grpSpPr>
          <a:xfrm>
            <a:off x="5067920" y="5200392"/>
            <a:ext cx="447558" cy="400110"/>
            <a:chOff x="2461128" y="2846390"/>
            <a:chExt cx="447558" cy="400110"/>
          </a:xfrm>
        </p:grpSpPr>
        <p:sp>
          <p:nvSpPr>
            <p:cNvPr id="69" name="Oval 68">
              <a:extLst>
                <a:ext uri="{FF2B5EF4-FFF2-40B4-BE49-F238E27FC236}">
                  <a16:creationId xmlns:a16="http://schemas.microsoft.com/office/drawing/2014/main" id="{ACE9FA4E-FEA8-4EBC-A21B-A445C87A1C35}"/>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70" name="TextBox 69">
              <a:extLst>
                <a:ext uri="{FF2B5EF4-FFF2-40B4-BE49-F238E27FC236}">
                  <a16:creationId xmlns:a16="http://schemas.microsoft.com/office/drawing/2014/main" id="{04DA9621-4531-4DEE-8530-D352F447D6BE}"/>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71" name="Group 70">
            <a:extLst>
              <a:ext uri="{FF2B5EF4-FFF2-40B4-BE49-F238E27FC236}">
                <a16:creationId xmlns:a16="http://schemas.microsoft.com/office/drawing/2014/main" id="{16099F66-0265-4CEC-B15C-BE4860D32B91}"/>
              </a:ext>
            </a:extLst>
          </p:cNvPr>
          <p:cNvGrpSpPr/>
          <p:nvPr/>
        </p:nvGrpSpPr>
        <p:grpSpPr>
          <a:xfrm>
            <a:off x="5039108" y="5816342"/>
            <a:ext cx="447558" cy="400110"/>
            <a:chOff x="2461128" y="2846390"/>
            <a:chExt cx="447558" cy="400110"/>
          </a:xfrm>
        </p:grpSpPr>
        <p:sp>
          <p:nvSpPr>
            <p:cNvPr id="72" name="Oval 71">
              <a:extLst>
                <a:ext uri="{FF2B5EF4-FFF2-40B4-BE49-F238E27FC236}">
                  <a16:creationId xmlns:a16="http://schemas.microsoft.com/office/drawing/2014/main" id="{369AE8A4-0143-49D6-B353-A8D0F8E357AC}"/>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73" name="TextBox 72">
              <a:extLst>
                <a:ext uri="{FF2B5EF4-FFF2-40B4-BE49-F238E27FC236}">
                  <a16:creationId xmlns:a16="http://schemas.microsoft.com/office/drawing/2014/main" id="{E20929D9-311F-477D-B587-B0F85B62FC50}"/>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74" name="Group 73">
            <a:extLst>
              <a:ext uri="{FF2B5EF4-FFF2-40B4-BE49-F238E27FC236}">
                <a16:creationId xmlns:a16="http://schemas.microsoft.com/office/drawing/2014/main" id="{26147EA0-F8B4-4207-BED6-7CDD765C0E19}"/>
              </a:ext>
            </a:extLst>
          </p:cNvPr>
          <p:cNvGrpSpPr/>
          <p:nvPr/>
        </p:nvGrpSpPr>
        <p:grpSpPr>
          <a:xfrm>
            <a:off x="5212129" y="6292760"/>
            <a:ext cx="447558" cy="400110"/>
            <a:chOff x="2461128" y="2846390"/>
            <a:chExt cx="447558" cy="400110"/>
          </a:xfrm>
        </p:grpSpPr>
        <p:sp>
          <p:nvSpPr>
            <p:cNvPr id="75" name="Oval 74">
              <a:extLst>
                <a:ext uri="{FF2B5EF4-FFF2-40B4-BE49-F238E27FC236}">
                  <a16:creationId xmlns:a16="http://schemas.microsoft.com/office/drawing/2014/main" id="{58F0E935-CDC0-454B-9430-CB771200B603}"/>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76" name="TextBox 75">
              <a:extLst>
                <a:ext uri="{FF2B5EF4-FFF2-40B4-BE49-F238E27FC236}">
                  <a16:creationId xmlns:a16="http://schemas.microsoft.com/office/drawing/2014/main" id="{FA1341AF-216E-478D-9126-3416210D0F7A}"/>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77" name="Group 76">
            <a:extLst>
              <a:ext uri="{FF2B5EF4-FFF2-40B4-BE49-F238E27FC236}">
                <a16:creationId xmlns:a16="http://schemas.microsoft.com/office/drawing/2014/main" id="{DBAB9379-F5FC-48DD-8F55-559C1BA75828}"/>
              </a:ext>
            </a:extLst>
          </p:cNvPr>
          <p:cNvGrpSpPr/>
          <p:nvPr/>
        </p:nvGrpSpPr>
        <p:grpSpPr>
          <a:xfrm>
            <a:off x="6089097" y="6209235"/>
            <a:ext cx="447558" cy="400110"/>
            <a:chOff x="2461128" y="2846390"/>
            <a:chExt cx="447558" cy="400110"/>
          </a:xfrm>
        </p:grpSpPr>
        <p:sp>
          <p:nvSpPr>
            <p:cNvPr id="78" name="Oval 77">
              <a:extLst>
                <a:ext uri="{FF2B5EF4-FFF2-40B4-BE49-F238E27FC236}">
                  <a16:creationId xmlns:a16="http://schemas.microsoft.com/office/drawing/2014/main" id="{9B8FD7B6-25AA-44EE-BD9F-98E75FCA145D}"/>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79" name="TextBox 78">
              <a:extLst>
                <a:ext uri="{FF2B5EF4-FFF2-40B4-BE49-F238E27FC236}">
                  <a16:creationId xmlns:a16="http://schemas.microsoft.com/office/drawing/2014/main" id="{7317824C-283C-4575-ACDC-675D3C230010}"/>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80" name="Group 79">
            <a:extLst>
              <a:ext uri="{FF2B5EF4-FFF2-40B4-BE49-F238E27FC236}">
                <a16:creationId xmlns:a16="http://schemas.microsoft.com/office/drawing/2014/main" id="{D064D653-056F-4593-BBB5-09D2C6D10121}"/>
              </a:ext>
            </a:extLst>
          </p:cNvPr>
          <p:cNvGrpSpPr/>
          <p:nvPr/>
        </p:nvGrpSpPr>
        <p:grpSpPr>
          <a:xfrm>
            <a:off x="6139111" y="5266540"/>
            <a:ext cx="447558" cy="400110"/>
            <a:chOff x="2461128" y="2846390"/>
            <a:chExt cx="447558" cy="400110"/>
          </a:xfrm>
        </p:grpSpPr>
        <p:sp>
          <p:nvSpPr>
            <p:cNvPr id="81" name="Oval 80">
              <a:extLst>
                <a:ext uri="{FF2B5EF4-FFF2-40B4-BE49-F238E27FC236}">
                  <a16:creationId xmlns:a16="http://schemas.microsoft.com/office/drawing/2014/main" id="{BE157A6C-DD7B-403C-B6EE-EE3D2F56D849}"/>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82" name="TextBox 81">
              <a:extLst>
                <a:ext uri="{FF2B5EF4-FFF2-40B4-BE49-F238E27FC236}">
                  <a16:creationId xmlns:a16="http://schemas.microsoft.com/office/drawing/2014/main" id="{62C047CB-D3EC-48DB-BA69-E769AF0EF585}"/>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83" name="Group 82">
            <a:extLst>
              <a:ext uri="{FF2B5EF4-FFF2-40B4-BE49-F238E27FC236}">
                <a16:creationId xmlns:a16="http://schemas.microsoft.com/office/drawing/2014/main" id="{FA8E4E06-D526-42D1-9330-A0BCF78BA9FB}"/>
              </a:ext>
            </a:extLst>
          </p:cNvPr>
          <p:cNvGrpSpPr/>
          <p:nvPr/>
        </p:nvGrpSpPr>
        <p:grpSpPr>
          <a:xfrm>
            <a:off x="5565798" y="5600502"/>
            <a:ext cx="447558" cy="400110"/>
            <a:chOff x="2461128" y="2846390"/>
            <a:chExt cx="447558" cy="400110"/>
          </a:xfrm>
        </p:grpSpPr>
        <p:sp>
          <p:nvSpPr>
            <p:cNvPr id="84" name="Oval 83">
              <a:extLst>
                <a:ext uri="{FF2B5EF4-FFF2-40B4-BE49-F238E27FC236}">
                  <a16:creationId xmlns:a16="http://schemas.microsoft.com/office/drawing/2014/main" id="{694F91D3-A44F-4AF1-993B-ED557AC13BC7}"/>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85" name="TextBox 84">
              <a:extLst>
                <a:ext uri="{FF2B5EF4-FFF2-40B4-BE49-F238E27FC236}">
                  <a16:creationId xmlns:a16="http://schemas.microsoft.com/office/drawing/2014/main" id="{2630C407-708D-4A89-A638-34A2DA95CA61}"/>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86" name="Group 85">
            <a:extLst>
              <a:ext uri="{FF2B5EF4-FFF2-40B4-BE49-F238E27FC236}">
                <a16:creationId xmlns:a16="http://schemas.microsoft.com/office/drawing/2014/main" id="{100C3498-E46C-4DCA-B4FC-FBD43E2312D8}"/>
              </a:ext>
            </a:extLst>
          </p:cNvPr>
          <p:cNvGrpSpPr/>
          <p:nvPr/>
        </p:nvGrpSpPr>
        <p:grpSpPr>
          <a:xfrm>
            <a:off x="6586669" y="5476894"/>
            <a:ext cx="447558" cy="400110"/>
            <a:chOff x="2461128" y="2846390"/>
            <a:chExt cx="447558" cy="400110"/>
          </a:xfrm>
        </p:grpSpPr>
        <p:sp>
          <p:nvSpPr>
            <p:cNvPr id="87" name="Oval 86">
              <a:extLst>
                <a:ext uri="{FF2B5EF4-FFF2-40B4-BE49-F238E27FC236}">
                  <a16:creationId xmlns:a16="http://schemas.microsoft.com/office/drawing/2014/main" id="{1169AC0B-182B-453E-8547-055E0C93EB0F}"/>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88" name="TextBox 87">
              <a:extLst>
                <a:ext uri="{FF2B5EF4-FFF2-40B4-BE49-F238E27FC236}">
                  <a16:creationId xmlns:a16="http://schemas.microsoft.com/office/drawing/2014/main" id="{4655C363-4222-4C9F-9837-96C3C839662C}"/>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89" name="Group 88">
            <a:extLst>
              <a:ext uri="{FF2B5EF4-FFF2-40B4-BE49-F238E27FC236}">
                <a16:creationId xmlns:a16="http://schemas.microsoft.com/office/drawing/2014/main" id="{DF44BC65-2985-457F-A0ED-A59381827C6D}"/>
              </a:ext>
            </a:extLst>
          </p:cNvPr>
          <p:cNvGrpSpPr/>
          <p:nvPr/>
        </p:nvGrpSpPr>
        <p:grpSpPr>
          <a:xfrm>
            <a:off x="7014398" y="5052389"/>
            <a:ext cx="447558" cy="400110"/>
            <a:chOff x="2461128" y="2846390"/>
            <a:chExt cx="447558" cy="400110"/>
          </a:xfrm>
        </p:grpSpPr>
        <p:sp>
          <p:nvSpPr>
            <p:cNvPr id="90" name="Oval 89">
              <a:extLst>
                <a:ext uri="{FF2B5EF4-FFF2-40B4-BE49-F238E27FC236}">
                  <a16:creationId xmlns:a16="http://schemas.microsoft.com/office/drawing/2014/main" id="{EDCC3071-E257-4CFA-8247-739AE0C954CA}"/>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91" name="TextBox 90">
              <a:extLst>
                <a:ext uri="{FF2B5EF4-FFF2-40B4-BE49-F238E27FC236}">
                  <a16:creationId xmlns:a16="http://schemas.microsoft.com/office/drawing/2014/main" id="{C0C0ADD8-7C48-423B-B92A-D57E82E04EBE}"/>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92" name="Group 91">
            <a:extLst>
              <a:ext uri="{FF2B5EF4-FFF2-40B4-BE49-F238E27FC236}">
                <a16:creationId xmlns:a16="http://schemas.microsoft.com/office/drawing/2014/main" id="{9B91BE99-941C-41C6-BECA-569D4729F8E7}"/>
              </a:ext>
            </a:extLst>
          </p:cNvPr>
          <p:cNvGrpSpPr/>
          <p:nvPr/>
        </p:nvGrpSpPr>
        <p:grpSpPr>
          <a:xfrm>
            <a:off x="7570607" y="5052389"/>
            <a:ext cx="447558" cy="400110"/>
            <a:chOff x="2461128" y="2846390"/>
            <a:chExt cx="447558" cy="400110"/>
          </a:xfrm>
        </p:grpSpPr>
        <p:sp>
          <p:nvSpPr>
            <p:cNvPr id="93" name="Oval 92">
              <a:extLst>
                <a:ext uri="{FF2B5EF4-FFF2-40B4-BE49-F238E27FC236}">
                  <a16:creationId xmlns:a16="http://schemas.microsoft.com/office/drawing/2014/main" id="{E1373FC2-0DEF-4DF3-A1E8-9A018449B63A}"/>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94" name="TextBox 93">
              <a:extLst>
                <a:ext uri="{FF2B5EF4-FFF2-40B4-BE49-F238E27FC236}">
                  <a16:creationId xmlns:a16="http://schemas.microsoft.com/office/drawing/2014/main" id="{D91E003F-B329-4850-BD9C-CFC9B2535303}"/>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95" name="Group 94">
            <a:extLst>
              <a:ext uri="{FF2B5EF4-FFF2-40B4-BE49-F238E27FC236}">
                <a16:creationId xmlns:a16="http://schemas.microsoft.com/office/drawing/2014/main" id="{85E54168-FCC1-444E-8E63-731289D5A109}"/>
              </a:ext>
            </a:extLst>
          </p:cNvPr>
          <p:cNvGrpSpPr/>
          <p:nvPr/>
        </p:nvGrpSpPr>
        <p:grpSpPr>
          <a:xfrm>
            <a:off x="7360007" y="5726184"/>
            <a:ext cx="447558" cy="400110"/>
            <a:chOff x="2461128" y="2846390"/>
            <a:chExt cx="447558" cy="400110"/>
          </a:xfrm>
        </p:grpSpPr>
        <p:sp>
          <p:nvSpPr>
            <p:cNvPr id="96" name="Oval 95">
              <a:extLst>
                <a:ext uri="{FF2B5EF4-FFF2-40B4-BE49-F238E27FC236}">
                  <a16:creationId xmlns:a16="http://schemas.microsoft.com/office/drawing/2014/main" id="{7D49D848-B359-4F24-AFC7-BBE2A9603F0B}"/>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97" name="TextBox 96">
              <a:extLst>
                <a:ext uri="{FF2B5EF4-FFF2-40B4-BE49-F238E27FC236}">
                  <a16:creationId xmlns:a16="http://schemas.microsoft.com/office/drawing/2014/main" id="{EE905E44-E35E-4335-A42A-E72F4BF13BDC}"/>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98" name="Group 97">
            <a:extLst>
              <a:ext uri="{FF2B5EF4-FFF2-40B4-BE49-F238E27FC236}">
                <a16:creationId xmlns:a16="http://schemas.microsoft.com/office/drawing/2014/main" id="{D6CE6052-1CE9-402B-938A-32A5246C3AA9}"/>
              </a:ext>
            </a:extLst>
          </p:cNvPr>
          <p:cNvGrpSpPr/>
          <p:nvPr/>
        </p:nvGrpSpPr>
        <p:grpSpPr>
          <a:xfrm>
            <a:off x="6734361" y="6009180"/>
            <a:ext cx="447558" cy="400110"/>
            <a:chOff x="2461128" y="2846390"/>
            <a:chExt cx="447558" cy="400110"/>
          </a:xfrm>
        </p:grpSpPr>
        <p:sp>
          <p:nvSpPr>
            <p:cNvPr id="99" name="Oval 98">
              <a:extLst>
                <a:ext uri="{FF2B5EF4-FFF2-40B4-BE49-F238E27FC236}">
                  <a16:creationId xmlns:a16="http://schemas.microsoft.com/office/drawing/2014/main" id="{82448BEA-30FC-467D-8A0C-C20EAD58F863}"/>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00" name="TextBox 99">
              <a:extLst>
                <a:ext uri="{FF2B5EF4-FFF2-40B4-BE49-F238E27FC236}">
                  <a16:creationId xmlns:a16="http://schemas.microsoft.com/office/drawing/2014/main" id="{05C2C9B8-26C7-44D0-AFD8-C3C81EEBD8D2}"/>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101" name="Group 100">
            <a:extLst>
              <a:ext uri="{FF2B5EF4-FFF2-40B4-BE49-F238E27FC236}">
                <a16:creationId xmlns:a16="http://schemas.microsoft.com/office/drawing/2014/main" id="{722886C8-67D4-4CDA-9579-D0FEA2C4584D}"/>
              </a:ext>
            </a:extLst>
          </p:cNvPr>
          <p:cNvGrpSpPr/>
          <p:nvPr/>
        </p:nvGrpSpPr>
        <p:grpSpPr>
          <a:xfrm>
            <a:off x="8194594" y="5816342"/>
            <a:ext cx="447558" cy="400110"/>
            <a:chOff x="2461128" y="2846390"/>
            <a:chExt cx="447558" cy="400110"/>
          </a:xfrm>
        </p:grpSpPr>
        <p:sp>
          <p:nvSpPr>
            <p:cNvPr id="102" name="Oval 101">
              <a:extLst>
                <a:ext uri="{FF2B5EF4-FFF2-40B4-BE49-F238E27FC236}">
                  <a16:creationId xmlns:a16="http://schemas.microsoft.com/office/drawing/2014/main" id="{9660DFE8-4327-4AD6-87A8-15475343A400}"/>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03" name="TextBox 102">
              <a:extLst>
                <a:ext uri="{FF2B5EF4-FFF2-40B4-BE49-F238E27FC236}">
                  <a16:creationId xmlns:a16="http://schemas.microsoft.com/office/drawing/2014/main" id="{B94308AF-BE2F-4516-B797-ABE9E1823B66}"/>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104" name="Group 103">
            <a:extLst>
              <a:ext uri="{FF2B5EF4-FFF2-40B4-BE49-F238E27FC236}">
                <a16:creationId xmlns:a16="http://schemas.microsoft.com/office/drawing/2014/main" id="{1D0C4F81-01B2-4BF6-BBFA-F963DCB98FA3}"/>
              </a:ext>
            </a:extLst>
          </p:cNvPr>
          <p:cNvGrpSpPr/>
          <p:nvPr/>
        </p:nvGrpSpPr>
        <p:grpSpPr>
          <a:xfrm>
            <a:off x="9863458" y="6238800"/>
            <a:ext cx="447558" cy="400110"/>
            <a:chOff x="2461128" y="2846390"/>
            <a:chExt cx="447558" cy="400110"/>
          </a:xfrm>
        </p:grpSpPr>
        <p:sp>
          <p:nvSpPr>
            <p:cNvPr id="105" name="Oval 104">
              <a:extLst>
                <a:ext uri="{FF2B5EF4-FFF2-40B4-BE49-F238E27FC236}">
                  <a16:creationId xmlns:a16="http://schemas.microsoft.com/office/drawing/2014/main" id="{C9D726F8-CCEC-4B65-BB23-1EB2CEF95608}"/>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06" name="TextBox 105">
              <a:extLst>
                <a:ext uri="{FF2B5EF4-FFF2-40B4-BE49-F238E27FC236}">
                  <a16:creationId xmlns:a16="http://schemas.microsoft.com/office/drawing/2014/main" id="{7500A4CD-CBAC-427E-9B7B-44FAD22445DE}"/>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107" name="Group 106">
            <a:extLst>
              <a:ext uri="{FF2B5EF4-FFF2-40B4-BE49-F238E27FC236}">
                <a16:creationId xmlns:a16="http://schemas.microsoft.com/office/drawing/2014/main" id="{242A0EFE-02E3-4A39-A9BC-D2F4C22471C4}"/>
              </a:ext>
            </a:extLst>
          </p:cNvPr>
          <p:cNvGrpSpPr/>
          <p:nvPr/>
        </p:nvGrpSpPr>
        <p:grpSpPr>
          <a:xfrm>
            <a:off x="10600435" y="6216452"/>
            <a:ext cx="447558" cy="400110"/>
            <a:chOff x="2461128" y="2846390"/>
            <a:chExt cx="447558" cy="400110"/>
          </a:xfrm>
        </p:grpSpPr>
        <p:sp>
          <p:nvSpPr>
            <p:cNvPr id="108" name="Oval 107">
              <a:extLst>
                <a:ext uri="{FF2B5EF4-FFF2-40B4-BE49-F238E27FC236}">
                  <a16:creationId xmlns:a16="http://schemas.microsoft.com/office/drawing/2014/main" id="{17E2D0E2-C6DE-45E5-8EE9-39B4300446F8}"/>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09" name="TextBox 108">
              <a:extLst>
                <a:ext uri="{FF2B5EF4-FFF2-40B4-BE49-F238E27FC236}">
                  <a16:creationId xmlns:a16="http://schemas.microsoft.com/office/drawing/2014/main" id="{64FE76C9-EEC7-4280-A614-9F30E548D8FD}"/>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110" name="Group 109">
            <a:extLst>
              <a:ext uri="{FF2B5EF4-FFF2-40B4-BE49-F238E27FC236}">
                <a16:creationId xmlns:a16="http://schemas.microsoft.com/office/drawing/2014/main" id="{34EA3771-EA3F-41C8-B1AC-C6EB36C1C3C8}"/>
              </a:ext>
            </a:extLst>
          </p:cNvPr>
          <p:cNvGrpSpPr/>
          <p:nvPr/>
        </p:nvGrpSpPr>
        <p:grpSpPr>
          <a:xfrm>
            <a:off x="10625621" y="5676949"/>
            <a:ext cx="447558" cy="400110"/>
            <a:chOff x="2461128" y="2846390"/>
            <a:chExt cx="447558" cy="400110"/>
          </a:xfrm>
        </p:grpSpPr>
        <p:sp>
          <p:nvSpPr>
            <p:cNvPr id="111" name="Oval 110">
              <a:extLst>
                <a:ext uri="{FF2B5EF4-FFF2-40B4-BE49-F238E27FC236}">
                  <a16:creationId xmlns:a16="http://schemas.microsoft.com/office/drawing/2014/main" id="{AD33D107-587A-4FB0-80A0-3C9A339D8DFF}"/>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12" name="TextBox 111">
              <a:extLst>
                <a:ext uri="{FF2B5EF4-FFF2-40B4-BE49-F238E27FC236}">
                  <a16:creationId xmlns:a16="http://schemas.microsoft.com/office/drawing/2014/main" id="{1E9D7A17-3B65-4471-B897-EF518B0D6359}"/>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113" name="Group 112">
            <a:extLst>
              <a:ext uri="{FF2B5EF4-FFF2-40B4-BE49-F238E27FC236}">
                <a16:creationId xmlns:a16="http://schemas.microsoft.com/office/drawing/2014/main" id="{1CEC6EDE-F76D-4C90-A29E-F4F620CCBBEB}"/>
              </a:ext>
            </a:extLst>
          </p:cNvPr>
          <p:cNvGrpSpPr/>
          <p:nvPr/>
        </p:nvGrpSpPr>
        <p:grpSpPr>
          <a:xfrm>
            <a:off x="9669539" y="5665987"/>
            <a:ext cx="447558" cy="400110"/>
            <a:chOff x="2461128" y="2846390"/>
            <a:chExt cx="447558" cy="400110"/>
          </a:xfrm>
        </p:grpSpPr>
        <p:sp>
          <p:nvSpPr>
            <p:cNvPr id="114" name="Oval 113">
              <a:extLst>
                <a:ext uri="{FF2B5EF4-FFF2-40B4-BE49-F238E27FC236}">
                  <a16:creationId xmlns:a16="http://schemas.microsoft.com/office/drawing/2014/main" id="{C9646B2E-82E3-4227-AA5D-B87EFFF5D859}"/>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15" name="TextBox 114">
              <a:extLst>
                <a:ext uri="{FF2B5EF4-FFF2-40B4-BE49-F238E27FC236}">
                  <a16:creationId xmlns:a16="http://schemas.microsoft.com/office/drawing/2014/main" id="{33AA6327-A711-4CF9-B652-CD0FB9C2CEA9}"/>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116" name="Group 115">
            <a:extLst>
              <a:ext uri="{FF2B5EF4-FFF2-40B4-BE49-F238E27FC236}">
                <a16:creationId xmlns:a16="http://schemas.microsoft.com/office/drawing/2014/main" id="{574BE924-81E3-460C-BBB2-1BB28AED62E6}"/>
              </a:ext>
            </a:extLst>
          </p:cNvPr>
          <p:cNvGrpSpPr/>
          <p:nvPr/>
        </p:nvGrpSpPr>
        <p:grpSpPr>
          <a:xfrm>
            <a:off x="9540902" y="4805873"/>
            <a:ext cx="447558" cy="400110"/>
            <a:chOff x="2461128" y="2846390"/>
            <a:chExt cx="447558" cy="400110"/>
          </a:xfrm>
        </p:grpSpPr>
        <p:sp>
          <p:nvSpPr>
            <p:cNvPr id="117" name="Oval 116">
              <a:extLst>
                <a:ext uri="{FF2B5EF4-FFF2-40B4-BE49-F238E27FC236}">
                  <a16:creationId xmlns:a16="http://schemas.microsoft.com/office/drawing/2014/main" id="{1BB8F89B-300F-4C9C-8D91-24386B740FFE}"/>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18" name="TextBox 117">
              <a:extLst>
                <a:ext uri="{FF2B5EF4-FFF2-40B4-BE49-F238E27FC236}">
                  <a16:creationId xmlns:a16="http://schemas.microsoft.com/office/drawing/2014/main" id="{908BC8E6-87B6-4F76-A229-FC8FFB030BF9}"/>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119" name="Group 118">
            <a:extLst>
              <a:ext uri="{FF2B5EF4-FFF2-40B4-BE49-F238E27FC236}">
                <a16:creationId xmlns:a16="http://schemas.microsoft.com/office/drawing/2014/main" id="{E7D566F3-4496-4D15-A2F1-5A5BA28A886D}"/>
              </a:ext>
            </a:extLst>
          </p:cNvPr>
          <p:cNvGrpSpPr/>
          <p:nvPr/>
        </p:nvGrpSpPr>
        <p:grpSpPr>
          <a:xfrm>
            <a:off x="9881505" y="4344972"/>
            <a:ext cx="447558" cy="400110"/>
            <a:chOff x="2461128" y="2846390"/>
            <a:chExt cx="447558" cy="400110"/>
          </a:xfrm>
        </p:grpSpPr>
        <p:sp>
          <p:nvSpPr>
            <p:cNvPr id="120" name="Oval 119">
              <a:extLst>
                <a:ext uri="{FF2B5EF4-FFF2-40B4-BE49-F238E27FC236}">
                  <a16:creationId xmlns:a16="http://schemas.microsoft.com/office/drawing/2014/main" id="{28CCB117-5DA1-4E27-B97A-BBE208600E13}"/>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21" name="TextBox 120">
              <a:extLst>
                <a:ext uri="{FF2B5EF4-FFF2-40B4-BE49-F238E27FC236}">
                  <a16:creationId xmlns:a16="http://schemas.microsoft.com/office/drawing/2014/main" id="{E946B1E9-7BD5-41B8-A4E3-C60FB2B295EB}"/>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122" name="Group 121">
            <a:extLst>
              <a:ext uri="{FF2B5EF4-FFF2-40B4-BE49-F238E27FC236}">
                <a16:creationId xmlns:a16="http://schemas.microsoft.com/office/drawing/2014/main" id="{A4F66DD3-FEAE-4B8B-8E2D-26E5B2490698}"/>
              </a:ext>
            </a:extLst>
          </p:cNvPr>
          <p:cNvGrpSpPr/>
          <p:nvPr/>
        </p:nvGrpSpPr>
        <p:grpSpPr>
          <a:xfrm>
            <a:off x="10425667" y="4330535"/>
            <a:ext cx="447558" cy="400110"/>
            <a:chOff x="2461128" y="2846390"/>
            <a:chExt cx="447558" cy="400110"/>
          </a:xfrm>
        </p:grpSpPr>
        <p:sp>
          <p:nvSpPr>
            <p:cNvPr id="123" name="Oval 122">
              <a:extLst>
                <a:ext uri="{FF2B5EF4-FFF2-40B4-BE49-F238E27FC236}">
                  <a16:creationId xmlns:a16="http://schemas.microsoft.com/office/drawing/2014/main" id="{71D6EF23-D836-46EB-92B7-A3F93EDB619B}"/>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24" name="TextBox 123">
              <a:extLst>
                <a:ext uri="{FF2B5EF4-FFF2-40B4-BE49-F238E27FC236}">
                  <a16:creationId xmlns:a16="http://schemas.microsoft.com/office/drawing/2014/main" id="{287E0938-2241-440F-9105-6EBCD79CEE9C}"/>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grpSp>
        <p:nvGrpSpPr>
          <p:cNvPr id="125" name="Group 124">
            <a:extLst>
              <a:ext uri="{FF2B5EF4-FFF2-40B4-BE49-F238E27FC236}">
                <a16:creationId xmlns:a16="http://schemas.microsoft.com/office/drawing/2014/main" id="{C7B3C2D7-2DEC-412F-BD44-FCBF6A490ACA}"/>
              </a:ext>
            </a:extLst>
          </p:cNvPr>
          <p:cNvGrpSpPr/>
          <p:nvPr/>
        </p:nvGrpSpPr>
        <p:grpSpPr>
          <a:xfrm>
            <a:off x="10212239" y="4973125"/>
            <a:ext cx="447558" cy="400110"/>
            <a:chOff x="2461128" y="2846390"/>
            <a:chExt cx="447558" cy="400110"/>
          </a:xfrm>
        </p:grpSpPr>
        <p:sp>
          <p:nvSpPr>
            <p:cNvPr id="126" name="Oval 125">
              <a:extLst>
                <a:ext uri="{FF2B5EF4-FFF2-40B4-BE49-F238E27FC236}">
                  <a16:creationId xmlns:a16="http://schemas.microsoft.com/office/drawing/2014/main" id="{9BE06D62-145D-4DF2-A3A5-563D478FF8D4}"/>
                </a:ext>
              </a:extLst>
            </p:cNvPr>
            <p:cNvSpPr/>
            <p:nvPr/>
          </p:nvSpPr>
          <p:spPr>
            <a:xfrm>
              <a:off x="2484953" y="2846591"/>
              <a:ext cx="399909" cy="399909"/>
            </a:xfrm>
            <a:prstGeom prst="ellipse">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p>
          </p:txBody>
        </p:sp>
        <p:sp>
          <p:nvSpPr>
            <p:cNvPr id="127" name="TextBox 126">
              <a:extLst>
                <a:ext uri="{FF2B5EF4-FFF2-40B4-BE49-F238E27FC236}">
                  <a16:creationId xmlns:a16="http://schemas.microsoft.com/office/drawing/2014/main" id="{A7358254-62C4-47BC-BF2E-5817B3654A8B}"/>
                </a:ext>
              </a:extLst>
            </p:cNvPr>
            <p:cNvSpPr txBox="1"/>
            <p:nvPr/>
          </p:nvSpPr>
          <p:spPr>
            <a:xfrm>
              <a:off x="2461128" y="2846390"/>
              <a:ext cx="447558" cy="400110"/>
            </a:xfrm>
            <a:prstGeom prst="rect">
              <a:avLst/>
            </a:prstGeom>
            <a:noFill/>
          </p:spPr>
          <p:txBody>
            <a:bodyPr wrap="none" rtlCol="0">
              <a:spAutoFit/>
            </a:bodyPr>
            <a:lstStyle/>
            <a:p>
              <a:r>
                <a:rPr lang="en-US" sz="2000" b="1" dirty="0"/>
                <a:t>AI</a:t>
              </a:r>
            </a:p>
          </p:txBody>
        </p:sp>
      </p:grpSp>
      <p:pic>
        <p:nvPicPr>
          <p:cNvPr id="128" name="Google Shape;726;p51">
            <a:extLst>
              <a:ext uri="{FF2B5EF4-FFF2-40B4-BE49-F238E27FC236}">
                <a16:creationId xmlns:a16="http://schemas.microsoft.com/office/drawing/2014/main" id="{8E7F88AF-4F25-4063-B421-E8ACBD41AB14}"/>
              </a:ext>
            </a:extLst>
          </p:cNvPr>
          <p:cNvPicPr preferRelativeResize="0"/>
          <p:nvPr/>
        </p:nvPicPr>
        <p:blipFill rotWithShape="1">
          <a:blip r:embed="rId3">
            <a:alphaModFix/>
          </a:blip>
          <a:srcRect t="5844" b="20597"/>
          <a:stretch/>
        </p:blipFill>
        <p:spPr>
          <a:xfrm>
            <a:off x="421165" y="3004429"/>
            <a:ext cx="1175167" cy="1152580"/>
          </a:xfrm>
          <a:prstGeom prst="ellipse">
            <a:avLst/>
          </a:prstGeom>
          <a:noFill/>
          <a:ln w="28575" cap="rnd" cmpd="sng">
            <a:solidFill>
              <a:schemeClr val="accent1"/>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9" name="TextBox 128">
            <a:extLst>
              <a:ext uri="{FF2B5EF4-FFF2-40B4-BE49-F238E27FC236}">
                <a16:creationId xmlns:a16="http://schemas.microsoft.com/office/drawing/2014/main" id="{D3B806CA-2D52-4579-9C59-1A075BEA5BB4}"/>
              </a:ext>
            </a:extLst>
          </p:cNvPr>
          <p:cNvSpPr txBox="1"/>
          <p:nvPr/>
        </p:nvSpPr>
        <p:spPr>
          <a:xfrm>
            <a:off x="278241" y="1839000"/>
            <a:ext cx="2962461" cy="923330"/>
          </a:xfrm>
          <a:prstGeom prst="rect">
            <a:avLst/>
          </a:prstGeom>
          <a:noFill/>
        </p:spPr>
        <p:txBody>
          <a:bodyPr wrap="square" rtlCol="0">
            <a:spAutoFit/>
          </a:bodyPr>
          <a:lstStyle/>
          <a:p>
            <a:r>
              <a:rPr lang="en-US" b="1" dirty="0">
                <a:solidFill>
                  <a:srgbClr val="FFFFFF"/>
                </a:solidFill>
              </a:rPr>
              <a:t>Mjaye Trains Expert AI system for Arrhythmia Detection </a:t>
            </a:r>
            <a:r>
              <a:rPr lang="en-US" b="1" dirty="0">
                <a:solidFill>
                  <a:schemeClr val="accent1"/>
                </a:solidFill>
              </a:rPr>
              <a:t>&amp;</a:t>
            </a:r>
            <a:r>
              <a:rPr lang="en-US" b="1" dirty="0">
                <a:solidFill>
                  <a:srgbClr val="FFFFFF"/>
                </a:solidFill>
              </a:rPr>
              <a:t> Diagnosis</a:t>
            </a:r>
            <a:endParaRPr lang="en-US" b="1" dirty="0">
              <a:solidFill>
                <a:srgbClr val="C0529F"/>
              </a:solidFill>
            </a:endParaRPr>
          </a:p>
        </p:txBody>
      </p:sp>
      <p:pic>
        <p:nvPicPr>
          <p:cNvPr id="130" name="Picture 129">
            <a:extLst>
              <a:ext uri="{FF2B5EF4-FFF2-40B4-BE49-F238E27FC236}">
                <a16:creationId xmlns:a16="http://schemas.microsoft.com/office/drawing/2014/main" id="{29B70D65-7DC6-4EC1-862E-D7B1307953D4}"/>
              </a:ext>
            </a:extLst>
          </p:cNvPr>
          <p:cNvPicPr>
            <a:picLocks noChangeAspect="1"/>
          </p:cNvPicPr>
          <p:nvPr/>
        </p:nvPicPr>
        <p:blipFill rotWithShape="1">
          <a:blip r:embed="rId4">
            <a:extLst>
              <a:ext uri="{28A0092B-C50C-407E-A947-70E740481C1C}">
                <a14:useLocalDpi xmlns:a14="http://schemas.microsoft.com/office/drawing/2010/main" val="0"/>
              </a:ext>
            </a:extLst>
          </a:blip>
          <a:srcRect l="42278"/>
          <a:stretch/>
        </p:blipFill>
        <p:spPr>
          <a:xfrm flipH="1">
            <a:off x="1439892" y="3152800"/>
            <a:ext cx="859190" cy="855837"/>
          </a:xfrm>
          <a:prstGeom prst="rect">
            <a:avLst/>
          </a:prstGeom>
        </p:spPr>
      </p:pic>
      <p:pic>
        <p:nvPicPr>
          <p:cNvPr id="131" name="Picture 4" descr="Q3 Patient Monitor - Vital Signs Technologies">
            <a:extLst>
              <a:ext uri="{FF2B5EF4-FFF2-40B4-BE49-F238E27FC236}">
                <a16:creationId xmlns:a16="http://schemas.microsoft.com/office/drawing/2014/main" id="{8D658406-DFF8-4337-BCCD-8FEC2E3BC3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823" b="8661"/>
          <a:stretch/>
        </p:blipFill>
        <p:spPr bwMode="auto">
          <a:xfrm>
            <a:off x="176020" y="4682267"/>
            <a:ext cx="2382566" cy="19660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F1A933-5972-0508-F7A5-71E84F0BB0A4}"/>
              </a:ext>
            </a:extLst>
          </p:cNvPr>
          <p:cNvSpPr txBox="1"/>
          <p:nvPr/>
        </p:nvSpPr>
        <p:spPr>
          <a:xfrm>
            <a:off x="8280239" y="616292"/>
            <a:ext cx="3759362" cy="1384995"/>
          </a:xfrm>
          <a:prstGeom prst="rect">
            <a:avLst/>
          </a:prstGeom>
          <a:noFill/>
        </p:spPr>
        <p:txBody>
          <a:bodyPr wrap="none" rtlCol="0">
            <a:spAutoFit/>
          </a:bodyPr>
          <a:lstStyle/>
          <a:p>
            <a:pPr algn="r"/>
            <a:r>
              <a:rPr lang="en-US" sz="2800" b="1" dirty="0">
                <a:solidFill>
                  <a:srgbClr val="FFFFFF"/>
                </a:solidFill>
              </a:rPr>
              <a:t>The Critical Care Unit</a:t>
            </a:r>
          </a:p>
          <a:p>
            <a:pPr algn="r"/>
            <a:r>
              <a:rPr lang="en-US" sz="2800" b="1" dirty="0">
                <a:solidFill>
                  <a:srgbClr val="FFFFFF"/>
                </a:solidFill>
              </a:rPr>
              <a:t>19 Rooms</a:t>
            </a:r>
          </a:p>
          <a:p>
            <a:pPr algn="r"/>
            <a:r>
              <a:rPr lang="en-US" sz="2800" b="1" dirty="0">
                <a:solidFill>
                  <a:srgbClr val="C0529F"/>
                </a:solidFill>
              </a:rPr>
              <a:t>42 Beds</a:t>
            </a:r>
          </a:p>
        </p:txBody>
      </p:sp>
      <p:sp>
        <p:nvSpPr>
          <p:cNvPr id="4" name="Rectangle 3">
            <a:extLst>
              <a:ext uri="{FF2B5EF4-FFF2-40B4-BE49-F238E27FC236}">
                <a16:creationId xmlns:a16="http://schemas.microsoft.com/office/drawing/2014/main" id="{5F62594F-E4CA-C9C2-E9CC-0CBFC3231345}"/>
              </a:ext>
            </a:extLst>
          </p:cNvPr>
          <p:cNvSpPr/>
          <p:nvPr/>
        </p:nvSpPr>
        <p:spPr>
          <a:xfrm>
            <a:off x="10159920" y="1680372"/>
            <a:ext cx="284205" cy="130119"/>
          </a:xfrm>
          <a:prstGeom prst="rect">
            <a:avLst/>
          </a:prstGeom>
          <a:solidFill>
            <a:srgbClr val="C0529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770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jet_animation_2_v2">
            <a:hlinkClick r:id="" action="ppaction://media"/>
            <a:extLst>
              <a:ext uri="{FF2B5EF4-FFF2-40B4-BE49-F238E27FC236}">
                <a16:creationId xmlns:a16="http://schemas.microsoft.com/office/drawing/2014/main" id="{0605F02A-A4BB-4940-9312-6F227E0B385D}"/>
              </a:ext>
            </a:extLst>
          </p:cNvPr>
          <p:cNvPicPr>
            <a:picLocks noChangeAspect="1"/>
          </p:cNvPicPr>
          <p:nvPr>
            <a:videoFile r:link="rId1"/>
            <p:extLst>
              <p:ext uri="{DAA4B4D4-6D71-4841-9C94-3DE7FCFB9230}">
                <p14:media xmlns:p14="http://schemas.microsoft.com/office/powerpoint/2010/main" r:embed="rId2">
                  <p14:trim st="16020"/>
                </p14:media>
              </p:ext>
            </p:extLst>
          </p:nvPr>
        </p:nvPicPr>
        <p:blipFill rotWithShape="1">
          <a:blip r:embed="rId5"/>
          <a:srcRect l="1054" t="33694" r="1398" b="33693"/>
          <a:stretch>
            <a:fillRect/>
          </a:stretch>
        </p:blipFill>
        <p:spPr>
          <a:xfrm>
            <a:off x="0" y="4421840"/>
            <a:ext cx="12192000" cy="2292810"/>
          </a:xfrm>
          <a:prstGeom prst="rect">
            <a:avLst/>
          </a:prstGeom>
        </p:spPr>
      </p:pic>
      <p:sp>
        <p:nvSpPr>
          <p:cNvPr id="2" name="Title 1">
            <a:extLst>
              <a:ext uri="{FF2B5EF4-FFF2-40B4-BE49-F238E27FC236}">
                <a16:creationId xmlns:a16="http://schemas.microsoft.com/office/drawing/2014/main" id="{22DADF5B-8F9A-4AA2-9987-A9654BCEBF8B}"/>
              </a:ext>
            </a:extLst>
          </p:cNvPr>
          <p:cNvSpPr>
            <a:spLocks noGrp="1"/>
          </p:cNvSpPr>
          <p:nvPr>
            <p:ph type="title"/>
          </p:nvPr>
        </p:nvSpPr>
        <p:spPr/>
        <p:txBody>
          <a:bodyPr>
            <a:normAutofit fontScale="90000"/>
          </a:bodyPr>
          <a:lstStyle/>
          <a:p>
            <a:r>
              <a:rPr lang="en-US" b="1" dirty="0"/>
              <a:t>AI assistance in healthcare</a:t>
            </a:r>
            <a:r>
              <a:rPr lang="en-US" b="1" dirty="0">
                <a:solidFill>
                  <a:schemeClr val="accent2"/>
                </a:solidFill>
              </a:rPr>
              <a:t>.</a:t>
            </a:r>
          </a:p>
        </p:txBody>
      </p:sp>
      <p:sp>
        <p:nvSpPr>
          <p:cNvPr id="9" name="Arrow: Right 8">
            <a:extLst>
              <a:ext uri="{FF2B5EF4-FFF2-40B4-BE49-F238E27FC236}">
                <a16:creationId xmlns:a16="http://schemas.microsoft.com/office/drawing/2014/main" id="{0D2DA0CB-C5BE-499E-89F1-06B80C2C00DA}"/>
              </a:ext>
            </a:extLst>
          </p:cNvPr>
          <p:cNvSpPr/>
          <p:nvPr/>
        </p:nvSpPr>
        <p:spPr>
          <a:xfrm>
            <a:off x="536028" y="2979685"/>
            <a:ext cx="11067393" cy="55179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B55BCFD-35F2-4EB7-BA54-DB5909526421}"/>
              </a:ext>
            </a:extLst>
          </p:cNvPr>
          <p:cNvSpPr/>
          <p:nvPr/>
        </p:nvSpPr>
        <p:spPr>
          <a:xfrm>
            <a:off x="350783" y="3070336"/>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7C2BA1-7BFC-43BC-AFCC-A3ED209958E4}"/>
              </a:ext>
            </a:extLst>
          </p:cNvPr>
          <p:cNvSpPr txBox="1"/>
          <p:nvPr/>
        </p:nvSpPr>
        <p:spPr>
          <a:xfrm>
            <a:off x="128704" y="3440066"/>
            <a:ext cx="814647" cy="646331"/>
          </a:xfrm>
          <a:prstGeom prst="rect">
            <a:avLst/>
          </a:prstGeom>
          <a:noFill/>
        </p:spPr>
        <p:txBody>
          <a:bodyPr wrap="none" rtlCol="0">
            <a:spAutoFit/>
          </a:bodyPr>
          <a:lstStyle/>
          <a:p>
            <a:pPr algn="ctr"/>
            <a:r>
              <a:rPr lang="en-US" b="1" dirty="0"/>
              <a:t>JET</a:t>
            </a:r>
          </a:p>
          <a:p>
            <a:pPr algn="ctr"/>
            <a:r>
              <a:rPr lang="en-US" b="1" dirty="0"/>
              <a:t>Onset</a:t>
            </a:r>
          </a:p>
        </p:txBody>
      </p:sp>
      <p:sp>
        <p:nvSpPr>
          <p:cNvPr id="18" name="Oval 17">
            <a:extLst>
              <a:ext uri="{FF2B5EF4-FFF2-40B4-BE49-F238E27FC236}">
                <a16:creationId xmlns:a16="http://schemas.microsoft.com/office/drawing/2014/main" id="{BBAC38B1-208B-4609-8464-CB6AE584D324}"/>
              </a:ext>
            </a:extLst>
          </p:cNvPr>
          <p:cNvSpPr/>
          <p:nvPr/>
        </p:nvSpPr>
        <p:spPr>
          <a:xfrm>
            <a:off x="2797797" y="3052580"/>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E8A923F-A3F3-4562-94CC-62F0B63161DC}"/>
              </a:ext>
            </a:extLst>
          </p:cNvPr>
          <p:cNvSpPr txBox="1"/>
          <p:nvPr/>
        </p:nvSpPr>
        <p:spPr>
          <a:xfrm>
            <a:off x="2026446" y="3423070"/>
            <a:ext cx="1913191" cy="369332"/>
          </a:xfrm>
          <a:prstGeom prst="rect">
            <a:avLst/>
          </a:prstGeom>
          <a:noFill/>
        </p:spPr>
        <p:txBody>
          <a:bodyPr wrap="square" rtlCol="0">
            <a:spAutoFit/>
          </a:bodyPr>
          <a:lstStyle/>
          <a:p>
            <a:pPr algn="ctr"/>
            <a:r>
              <a:rPr lang="en-US" b="1" dirty="0"/>
              <a:t>5 minutes later</a:t>
            </a:r>
          </a:p>
        </p:txBody>
      </p:sp>
      <p:sp>
        <p:nvSpPr>
          <p:cNvPr id="23" name="Oval 22">
            <a:extLst>
              <a:ext uri="{FF2B5EF4-FFF2-40B4-BE49-F238E27FC236}">
                <a16:creationId xmlns:a16="http://schemas.microsoft.com/office/drawing/2014/main" id="{E2180C96-C744-45F6-A844-4FEA446AE5CD}"/>
              </a:ext>
            </a:extLst>
          </p:cNvPr>
          <p:cNvSpPr/>
          <p:nvPr/>
        </p:nvSpPr>
        <p:spPr>
          <a:xfrm>
            <a:off x="4867896" y="3078312"/>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AECEECB-74A8-4AE0-819B-6A0017DCC3E1}"/>
              </a:ext>
            </a:extLst>
          </p:cNvPr>
          <p:cNvSpPr txBox="1"/>
          <p:nvPr/>
        </p:nvSpPr>
        <p:spPr>
          <a:xfrm>
            <a:off x="4187371" y="3454729"/>
            <a:ext cx="1744239" cy="646331"/>
          </a:xfrm>
          <a:prstGeom prst="rect">
            <a:avLst/>
          </a:prstGeom>
          <a:noFill/>
        </p:spPr>
        <p:txBody>
          <a:bodyPr wrap="square" rtlCol="0">
            <a:spAutoFit/>
          </a:bodyPr>
          <a:lstStyle/>
          <a:p>
            <a:pPr algn="ctr"/>
            <a:r>
              <a:rPr lang="en-US" b="1" dirty="0"/>
              <a:t>Treatment begins</a:t>
            </a:r>
          </a:p>
        </p:txBody>
      </p:sp>
      <p:sp>
        <p:nvSpPr>
          <p:cNvPr id="28" name="TextBox 27">
            <a:extLst>
              <a:ext uri="{FF2B5EF4-FFF2-40B4-BE49-F238E27FC236}">
                <a16:creationId xmlns:a16="http://schemas.microsoft.com/office/drawing/2014/main" id="{01680684-D043-49B2-B7A9-E8ABF2106989}"/>
              </a:ext>
            </a:extLst>
          </p:cNvPr>
          <p:cNvSpPr txBox="1"/>
          <p:nvPr/>
        </p:nvSpPr>
        <p:spPr>
          <a:xfrm rot="16200000">
            <a:off x="1172735" y="1966823"/>
            <a:ext cx="1772280" cy="369332"/>
          </a:xfrm>
          <a:prstGeom prst="rect">
            <a:avLst/>
          </a:prstGeom>
          <a:noFill/>
        </p:spPr>
        <p:txBody>
          <a:bodyPr wrap="none" rtlCol="0">
            <a:spAutoFit/>
          </a:bodyPr>
          <a:lstStyle/>
          <a:p>
            <a:r>
              <a:rPr lang="en-US" b="1" dirty="0"/>
              <a:t>Staff Physician</a:t>
            </a:r>
          </a:p>
        </p:txBody>
      </p:sp>
      <p:pic>
        <p:nvPicPr>
          <p:cNvPr id="30" name="Picture 2" descr="Male Nurses On TV Continue To Be Emasculated; Stereotypes Translate Into  Real-Life Perspectives">
            <a:extLst>
              <a:ext uri="{FF2B5EF4-FFF2-40B4-BE49-F238E27FC236}">
                <a16:creationId xmlns:a16="http://schemas.microsoft.com/office/drawing/2014/main" id="{BE802250-3D8E-4BE9-A5AB-8F58F9FC6C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54" t="2574" r="35836"/>
          <a:stretch/>
        </p:blipFill>
        <p:spPr bwMode="auto">
          <a:xfrm>
            <a:off x="4366149" y="1457808"/>
            <a:ext cx="1392457" cy="147810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47CF51F-8515-4191-BACC-223C1C9468D7}"/>
              </a:ext>
            </a:extLst>
          </p:cNvPr>
          <p:cNvSpPr txBox="1"/>
          <p:nvPr/>
        </p:nvSpPr>
        <p:spPr>
          <a:xfrm rot="16200000">
            <a:off x="3807810" y="2449711"/>
            <a:ext cx="825611" cy="369332"/>
          </a:xfrm>
          <a:prstGeom prst="rect">
            <a:avLst/>
          </a:prstGeom>
          <a:noFill/>
        </p:spPr>
        <p:txBody>
          <a:bodyPr wrap="none" rtlCol="0">
            <a:spAutoFit/>
          </a:bodyPr>
          <a:lstStyle/>
          <a:p>
            <a:r>
              <a:rPr lang="en-US" b="1" dirty="0"/>
              <a:t>Nurse</a:t>
            </a:r>
          </a:p>
        </p:txBody>
      </p:sp>
      <p:pic>
        <p:nvPicPr>
          <p:cNvPr id="32" name="Picture 2" descr="Artificial Intelligence Icons - Download Free Vector Icons | Noun Project">
            <a:extLst>
              <a:ext uri="{FF2B5EF4-FFF2-40B4-BE49-F238E27FC236}">
                <a16:creationId xmlns:a16="http://schemas.microsoft.com/office/drawing/2014/main" id="{20CAFF1B-5495-4DD3-B5D2-A2BFC06E64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8110" y="4440827"/>
            <a:ext cx="519293" cy="51929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D3EFACA-702E-4609-B919-1721BF9D9539}"/>
              </a:ext>
            </a:extLst>
          </p:cNvPr>
          <p:cNvSpPr txBox="1"/>
          <p:nvPr/>
        </p:nvSpPr>
        <p:spPr>
          <a:xfrm>
            <a:off x="38583" y="1517540"/>
            <a:ext cx="994888" cy="1477328"/>
          </a:xfrm>
          <a:prstGeom prst="rect">
            <a:avLst/>
          </a:prstGeom>
          <a:noFill/>
        </p:spPr>
        <p:txBody>
          <a:bodyPr wrap="none" rtlCol="0">
            <a:spAutoFit/>
          </a:bodyPr>
          <a:lstStyle/>
          <a:p>
            <a:pPr algn="ctr"/>
            <a:r>
              <a:rPr lang="en-US" b="1" dirty="0"/>
              <a:t>AI</a:t>
            </a:r>
          </a:p>
          <a:p>
            <a:pPr algn="ctr"/>
            <a:r>
              <a:rPr lang="en-US" b="1" dirty="0"/>
              <a:t>Detects</a:t>
            </a:r>
          </a:p>
          <a:p>
            <a:pPr algn="ctr"/>
            <a:r>
              <a:rPr lang="en-US" b="1" dirty="0"/>
              <a:t>JET </a:t>
            </a:r>
          </a:p>
          <a:p>
            <a:pPr algn="ctr"/>
            <a:r>
              <a:rPr lang="en-US" b="1" dirty="0"/>
              <a:t>Pages </a:t>
            </a:r>
          </a:p>
          <a:p>
            <a:pPr algn="ctr"/>
            <a:r>
              <a:rPr lang="en-US" b="1" dirty="0"/>
              <a:t>Mjaye</a:t>
            </a:r>
          </a:p>
        </p:txBody>
      </p:sp>
      <p:pic>
        <p:nvPicPr>
          <p:cNvPr id="34" name="Picture 2" descr="Artificial Intelligence Icons - Download Free Vector Icons | Noun Project">
            <a:extLst>
              <a:ext uri="{FF2B5EF4-FFF2-40B4-BE49-F238E27FC236}">
                <a16:creationId xmlns:a16="http://schemas.microsoft.com/office/drawing/2014/main" id="{134EA68C-AD7F-4E6C-A9F3-5E755F2160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351" y="1864798"/>
            <a:ext cx="778536" cy="77853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00728874-6258-4D88-913F-9353430FA776}"/>
              </a:ext>
            </a:extLst>
          </p:cNvPr>
          <p:cNvGrpSpPr/>
          <p:nvPr/>
        </p:nvGrpSpPr>
        <p:grpSpPr>
          <a:xfrm>
            <a:off x="7529290" y="277309"/>
            <a:ext cx="3699350" cy="3699350"/>
            <a:chOff x="7808343" y="554769"/>
            <a:chExt cx="3699350" cy="3699350"/>
          </a:xfrm>
        </p:grpSpPr>
        <p:pic>
          <p:nvPicPr>
            <p:cNvPr id="2054" name="Picture 6" descr="Iphone 7 Template transparent PNG - StickPNG">
              <a:extLst>
                <a:ext uri="{FF2B5EF4-FFF2-40B4-BE49-F238E27FC236}">
                  <a16:creationId xmlns:a16="http://schemas.microsoft.com/office/drawing/2014/main" id="{0769225D-B1AA-41CB-9E58-764EA14E89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8343" y="554769"/>
              <a:ext cx="3699350" cy="3699350"/>
            </a:xfrm>
            <a:prstGeom prst="rect">
              <a:avLst/>
            </a:prstGeom>
            <a:noFill/>
            <a:extLst>
              <a:ext uri="{909E8E84-426E-40DD-AFC4-6F175D3DCCD1}">
                <a14:hiddenFill xmlns:a14="http://schemas.microsoft.com/office/drawing/2010/main">
                  <a:solidFill>
                    <a:srgbClr val="FFFFFF"/>
                  </a:solidFill>
                </a14:hiddenFill>
              </a:ext>
            </a:extLst>
          </p:spPr>
        </p:pic>
        <p:pic>
          <p:nvPicPr>
            <p:cNvPr id="35" name="Google Shape;692;p47" descr="Chart&#10;&#10;Description automatically generated">
              <a:extLst>
                <a:ext uri="{FF2B5EF4-FFF2-40B4-BE49-F238E27FC236}">
                  <a16:creationId xmlns:a16="http://schemas.microsoft.com/office/drawing/2014/main" id="{22A9CAAA-4009-43EA-9542-8F9CE08DEBB8}"/>
                </a:ext>
              </a:extLst>
            </p:cNvPr>
            <p:cNvPicPr preferRelativeResize="0"/>
            <p:nvPr/>
          </p:nvPicPr>
          <p:blipFill rotWithShape="1">
            <a:blip r:embed="rId9">
              <a:alphaModFix/>
            </a:blip>
            <a:srcRect r="36524" b="50686"/>
            <a:stretch/>
          </p:blipFill>
          <p:spPr>
            <a:xfrm>
              <a:off x="8870950" y="2013674"/>
              <a:ext cx="1568449" cy="865152"/>
            </a:xfrm>
            <a:prstGeom prst="rect">
              <a:avLst/>
            </a:prstGeom>
            <a:noFill/>
            <a:ln>
              <a:noFill/>
            </a:ln>
          </p:spPr>
        </p:pic>
        <p:sp>
          <p:nvSpPr>
            <p:cNvPr id="3" name="TextBox 2">
              <a:extLst>
                <a:ext uri="{FF2B5EF4-FFF2-40B4-BE49-F238E27FC236}">
                  <a16:creationId xmlns:a16="http://schemas.microsoft.com/office/drawing/2014/main" id="{E4961201-E880-4CA2-BD21-1E48C6D464D8}"/>
                </a:ext>
              </a:extLst>
            </p:cNvPr>
            <p:cNvSpPr txBox="1"/>
            <p:nvPr/>
          </p:nvSpPr>
          <p:spPr>
            <a:xfrm>
              <a:off x="8857291" y="1121253"/>
              <a:ext cx="1444626" cy="646331"/>
            </a:xfrm>
            <a:prstGeom prst="rect">
              <a:avLst/>
            </a:prstGeom>
            <a:noFill/>
          </p:spPr>
          <p:txBody>
            <a:bodyPr wrap="none" rtlCol="0">
              <a:spAutoFit/>
            </a:bodyPr>
            <a:lstStyle/>
            <a:p>
              <a:r>
                <a:rPr lang="en-US" dirty="0">
                  <a:solidFill>
                    <a:srgbClr val="FFFFFF"/>
                  </a:solidFill>
                </a:rPr>
                <a:t>AI Diagnosis</a:t>
              </a:r>
            </a:p>
            <a:p>
              <a:r>
                <a:rPr lang="en-US" b="1" dirty="0">
                  <a:solidFill>
                    <a:srgbClr val="FF0000"/>
                  </a:solidFill>
                </a:rPr>
                <a:t>JET 98%</a:t>
              </a:r>
            </a:p>
          </p:txBody>
        </p:sp>
        <p:sp>
          <p:nvSpPr>
            <p:cNvPr id="5" name="Rectangle: Rounded Corners 4">
              <a:extLst>
                <a:ext uri="{FF2B5EF4-FFF2-40B4-BE49-F238E27FC236}">
                  <a16:creationId xmlns:a16="http://schemas.microsoft.com/office/drawing/2014/main" id="{5B78B6AF-906B-4B74-8CAA-7B1D3497628F}"/>
                </a:ext>
              </a:extLst>
            </p:cNvPr>
            <p:cNvSpPr/>
            <p:nvPr/>
          </p:nvSpPr>
          <p:spPr>
            <a:xfrm>
              <a:off x="8942403" y="3229729"/>
              <a:ext cx="623750" cy="31178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FFFFFF"/>
                  </a:solidFill>
                </a:rPr>
                <a:t>Confirm</a:t>
              </a:r>
            </a:p>
          </p:txBody>
        </p:sp>
        <p:sp>
          <p:nvSpPr>
            <p:cNvPr id="44" name="Rectangle: Rounded Corners 43">
              <a:extLst>
                <a:ext uri="{FF2B5EF4-FFF2-40B4-BE49-F238E27FC236}">
                  <a16:creationId xmlns:a16="http://schemas.microsoft.com/office/drawing/2014/main" id="{28554F45-671C-46E5-A8F7-352B48705B17}"/>
                </a:ext>
              </a:extLst>
            </p:cNvPr>
            <p:cNvSpPr/>
            <p:nvPr/>
          </p:nvSpPr>
          <p:spPr>
            <a:xfrm>
              <a:off x="9729803" y="3224710"/>
              <a:ext cx="623750" cy="31178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FFFFFF"/>
                  </a:solidFill>
                </a:rPr>
                <a:t>12-Lead</a:t>
              </a:r>
            </a:p>
          </p:txBody>
        </p:sp>
      </p:grpSp>
      <p:sp>
        <p:nvSpPr>
          <p:cNvPr id="47" name="Rectangle: Rounded Corners 46">
            <a:extLst>
              <a:ext uri="{FF2B5EF4-FFF2-40B4-BE49-F238E27FC236}">
                <a16:creationId xmlns:a16="http://schemas.microsoft.com/office/drawing/2014/main" id="{2301A10F-B09A-4F21-8B7C-5F661A9E85A3}"/>
              </a:ext>
            </a:extLst>
          </p:cNvPr>
          <p:cNvSpPr/>
          <p:nvPr/>
        </p:nvSpPr>
        <p:spPr>
          <a:xfrm>
            <a:off x="8663349" y="2951332"/>
            <a:ext cx="623751" cy="316949"/>
          </a:xfrm>
          <a:prstGeom prst="roundRect">
            <a:avLst/>
          </a:prstGeom>
          <a:solidFill>
            <a:schemeClr val="accent2">
              <a:alpha val="3000"/>
            </a:schemeClr>
          </a:solidFill>
          <a:ln>
            <a:noFill/>
          </a:ln>
          <a:effectLst>
            <a:glow rad="228600">
              <a:srgbClr val="43BB9B">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09D65B-5FA7-441E-AB06-CD664B3DA340}"/>
              </a:ext>
            </a:extLst>
          </p:cNvPr>
          <p:cNvSpPr txBox="1"/>
          <p:nvPr/>
        </p:nvSpPr>
        <p:spPr>
          <a:xfrm>
            <a:off x="7984806" y="4488937"/>
            <a:ext cx="551754" cy="523220"/>
          </a:xfrm>
          <a:prstGeom prst="rect">
            <a:avLst/>
          </a:prstGeom>
          <a:noFill/>
        </p:spPr>
        <p:txBody>
          <a:bodyPr wrap="none" rtlCol="0">
            <a:spAutoFit/>
          </a:bodyPr>
          <a:lstStyle/>
          <a:p>
            <a:r>
              <a:rPr lang="en-US" sz="2800" b="1" dirty="0">
                <a:solidFill>
                  <a:schemeClr val="accent1"/>
                </a:solidFill>
              </a:rPr>
              <a:t>AI</a:t>
            </a:r>
          </a:p>
        </p:txBody>
      </p:sp>
      <p:pic>
        <p:nvPicPr>
          <p:cNvPr id="26" name="Google Shape;726;p51">
            <a:extLst>
              <a:ext uri="{FF2B5EF4-FFF2-40B4-BE49-F238E27FC236}">
                <a16:creationId xmlns:a16="http://schemas.microsoft.com/office/drawing/2014/main" id="{18853629-62B5-4578-BD23-46A0B87E19F7}"/>
              </a:ext>
            </a:extLst>
          </p:cNvPr>
          <p:cNvPicPr preferRelativeResize="0"/>
          <p:nvPr/>
        </p:nvPicPr>
        <p:blipFill rotWithShape="1">
          <a:blip r:embed="rId10">
            <a:alphaModFix/>
          </a:blip>
          <a:srcRect t="5844" b="20597"/>
          <a:stretch/>
        </p:blipFill>
        <p:spPr>
          <a:xfrm>
            <a:off x="2303825" y="1615819"/>
            <a:ext cx="1342207" cy="1316409"/>
          </a:xfrm>
          <a:prstGeom prst="ellipse">
            <a:avLst/>
          </a:prstGeom>
          <a:noFill/>
          <a:ln w="28575" cap="rnd" cmpd="sng">
            <a:solidFill>
              <a:schemeClr val="accent1"/>
            </a:solidFill>
            <a:prstDash val="solid"/>
            <a:round/>
            <a:headEnd type="none" w="sm" len="sm"/>
            <a:tailEnd type="none" w="sm" len="sm"/>
          </a:ln>
          <a:effectLst>
            <a:outerShdw blurRad="381000" dist="292100" dir="5400000" sx="-80000" sy="-18000" rotWithShape="0">
              <a:srgbClr val="000000">
                <a:alpha val="21960"/>
              </a:srgbClr>
            </a:outerShdw>
          </a:effectLst>
        </p:spPr>
      </p:pic>
    </p:spTree>
    <p:extLst>
      <p:ext uri="{BB962C8B-B14F-4D97-AF65-F5344CB8AC3E}">
        <p14:creationId xmlns:p14="http://schemas.microsoft.com/office/powerpoint/2010/main" val="25171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43" fill="hold"/>
                                        <p:tgtEl>
                                          <p:spTgt spid="4"/>
                                        </p:tgtEl>
                                      </p:cBhvr>
                                    </p:cmd>
                                  </p:childTnLst>
                                </p:cTn>
                              </p:par>
                              <p:par>
                                <p:cTn id="7" presetID="1" presetClass="entr" presetSubtype="0" fill="hold" grpId="0" nodeType="withEffect">
                                  <p:stCondLst>
                                    <p:cond delay="1475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1475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1475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1475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1475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1475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1475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1475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1475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37"/>
            </p:par>
            <p:video>
              <p:cMediaNode vol="80000">
                <p:cTn id="38" fill="hold" display="0">
                  <p:stCondLst>
                    <p:cond delay="indefinite"/>
                  </p:stCondLst>
                </p:cTn>
                <p:tgtEl>
                  <p:spTgt spid="4"/>
                </p:tgtEl>
              </p:cMediaNode>
            </p:video>
            <p:seq concurrent="1" nextAc="seek">
              <p:cTn id="39" restart="whenNotActive" fill="hold" evtFilter="cancelBubble" nodeType="interactiveSeq">
                <p:stCondLst>
                  <p:cond evt="onClick" delay="0">
                    <p:tgtEl>
                      <p:spTgt spid="4"/>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4"/>
                                        </p:tgtEl>
                                      </p:cBhvr>
                                    </p:cmd>
                                  </p:childTnLst>
                                </p:cTn>
                              </p:par>
                            </p:childTnLst>
                          </p:cTn>
                        </p:par>
                      </p:childTnLst>
                    </p:cTn>
                  </p:par>
                </p:childTnLst>
              </p:cTn>
              <p:nextCondLst>
                <p:cond evt="onClick" delay="0">
                  <p:tgtEl>
                    <p:spTgt spid="4"/>
                  </p:tgtEl>
                </p:cond>
              </p:nextCondLst>
            </p:seq>
          </p:childTnLst>
        </p:cTn>
      </p:par>
    </p:tnLst>
    <p:bldLst>
      <p:bldP spid="10" grpId="0" animBg="1"/>
      <p:bldP spid="11" grpId="0"/>
      <p:bldP spid="18" grpId="0" animBg="1"/>
      <p:bldP spid="19" grpId="0"/>
      <p:bldP spid="23" grpId="0" animBg="1"/>
      <p:bldP spid="24" grpId="0"/>
      <p:bldP spid="28" grpId="0"/>
      <p:bldP spid="31" grpId="0"/>
      <p:bldP spid="33" grpId="0"/>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790AD-EE3D-4926-82F7-9F11D94585D4}"/>
              </a:ext>
            </a:extLst>
          </p:cNvPr>
          <p:cNvSpPr>
            <a:spLocks noGrp="1"/>
          </p:cNvSpPr>
          <p:nvPr>
            <p:ph type="title"/>
          </p:nvPr>
        </p:nvSpPr>
        <p:spPr/>
        <p:txBody>
          <a:bodyPr>
            <a:normAutofit fontScale="90000"/>
          </a:bodyPr>
          <a:lstStyle/>
          <a:p>
            <a:r>
              <a:rPr lang="en-US" b="1" dirty="0"/>
              <a:t>What is the impact</a:t>
            </a:r>
            <a:r>
              <a:rPr lang="en-US" b="1" dirty="0">
                <a:solidFill>
                  <a:schemeClr val="accent2"/>
                </a:solidFill>
              </a:rPr>
              <a:t>?</a:t>
            </a:r>
          </a:p>
        </p:txBody>
      </p:sp>
      <p:sp>
        <p:nvSpPr>
          <p:cNvPr id="8" name="Arrow: Right 7">
            <a:extLst>
              <a:ext uri="{FF2B5EF4-FFF2-40B4-BE49-F238E27FC236}">
                <a16:creationId xmlns:a16="http://schemas.microsoft.com/office/drawing/2014/main" id="{BB6FE48E-F5FE-4DF7-9A50-E90A5A482E38}"/>
              </a:ext>
            </a:extLst>
          </p:cNvPr>
          <p:cNvSpPr/>
          <p:nvPr/>
        </p:nvSpPr>
        <p:spPr>
          <a:xfrm>
            <a:off x="536028" y="2859035"/>
            <a:ext cx="11067393" cy="55179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DD9222E-F3E4-45C4-8C0C-AD568ACA1A87}"/>
              </a:ext>
            </a:extLst>
          </p:cNvPr>
          <p:cNvSpPr/>
          <p:nvPr/>
        </p:nvSpPr>
        <p:spPr>
          <a:xfrm>
            <a:off x="350783" y="2949686"/>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098CD9-CC4E-45BF-A4D7-238FCE498534}"/>
              </a:ext>
            </a:extLst>
          </p:cNvPr>
          <p:cNvSpPr txBox="1"/>
          <p:nvPr/>
        </p:nvSpPr>
        <p:spPr>
          <a:xfrm>
            <a:off x="128704" y="3484516"/>
            <a:ext cx="814647" cy="369332"/>
          </a:xfrm>
          <a:prstGeom prst="rect">
            <a:avLst/>
          </a:prstGeom>
          <a:noFill/>
        </p:spPr>
        <p:txBody>
          <a:bodyPr wrap="none" rtlCol="0">
            <a:spAutoFit/>
          </a:bodyPr>
          <a:lstStyle/>
          <a:p>
            <a:pPr algn="ctr"/>
            <a:r>
              <a:rPr lang="en-US" b="1" dirty="0"/>
              <a:t>Onset</a:t>
            </a:r>
          </a:p>
        </p:txBody>
      </p:sp>
      <p:sp>
        <p:nvSpPr>
          <p:cNvPr id="11" name="Oval 10">
            <a:extLst>
              <a:ext uri="{FF2B5EF4-FFF2-40B4-BE49-F238E27FC236}">
                <a16:creationId xmlns:a16="http://schemas.microsoft.com/office/drawing/2014/main" id="{6D3FA2E9-615A-4CF1-AF07-96559D0EFA55}"/>
              </a:ext>
            </a:extLst>
          </p:cNvPr>
          <p:cNvSpPr/>
          <p:nvPr/>
        </p:nvSpPr>
        <p:spPr>
          <a:xfrm>
            <a:off x="2080079" y="2949686"/>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Male Nurses On TV Continue To Be Emasculated; Stereotypes Translate Into  Real-Life Perspectives">
            <a:extLst>
              <a:ext uri="{FF2B5EF4-FFF2-40B4-BE49-F238E27FC236}">
                <a16:creationId xmlns:a16="http://schemas.microsoft.com/office/drawing/2014/main" id="{CDEE4036-F467-4B73-83FE-D7C1AA0651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4" t="2574" r="35836"/>
          <a:stretch/>
        </p:blipFill>
        <p:spPr bwMode="auto">
          <a:xfrm>
            <a:off x="1569355" y="1337158"/>
            <a:ext cx="1392457" cy="1478105"/>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43538254-0577-4B00-B50A-5B93EB2A893C}"/>
              </a:ext>
            </a:extLst>
          </p:cNvPr>
          <p:cNvSpPr/>
          <p:nvPr/>
        </p:nvSpPr>
        <p:spPr>
          <a:xfrm>
            <a:off x="4231867" y="2949686"/>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112CC8-1A0F-4372-812C-C7D82C3600DD}"/>
              </a:ext>
            </a:extLst>
          </p:cNvPr>
          <p:cNvSpPr/>
          <p:nvPr/>
        </p:nvSpPr>
        <p:spPr>
          <a:xfrm>
            <a:off x="6277597" y="2931930"/>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6" descr="Doctor White Background Images, Stock Photos &amp;amp; Vectors | Shutterstock">
            <a:extLst>
              <a:ext uri="{FF2B5EF4-FFF2-40B4-BE49-F238E27FC236}">
                <a16:creationId xmlns:a16="http://schemas.microsoft.com/office/drawing/2014/main" id="{5054640A-CD9F-4BC1-9F11-5BCF3BCA7B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29" r="35937" b="7272"/>
          <a:stretch/>
        </p:blipFill>
        <p:spPr bwMode="auto">
          <a:xfrm>
            <a:off x="3772376" y="1283405"/>
            <a:ext cx="1289472" cy="1532012"/>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F1B4A57D-FF1E-4FDB-BF60-BB4E952FBF1A}"/>
              </a:ext>
            </a:extLst>
          </p:cNvPr>
          <p:cNvSpPr/>
          <p:nvPr/>
        </p:nvSpPr>
        <p:spPr>
          <a:xfrm>
            <a:off x="8366747" y="2931930"/>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2E06257-C8F3-4347-9898-9338E139DEC5}"/>
              </a:ext>
            </a:extLst>
          </p:cNvPr>
          <p:cNvSpPr/>
          <p:nvPr/>
        </p:nvSpPr>
        <p:spPr>
          <a:xfrm>
            <a:off x="10684496" y="2957662"/>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3B07E4-DF9F-4CDA-989B-357DEB259192}"/>
              </a:ext>
            </a:extLst>
          </p:cNvPr>
          <p:cNvSpPr txBox="1"/>
          <p:nvPr/>
        </p:nvSpPr>
        <p:spPr>
          <a:xfrm>
            <a:off x="10001439" y="3487393"/>
            <a:ext cx="1744239" cy="369332"/>
          </a:xfrm>
          <a:prstGeom prst="rect">
            <a:avLst/>
          </a:prstGeom>
          <a:noFill/>
        </p:spPr>
        <p:txBody>
          <a:bodyPr wrap="square" rtlCol="0">
            <a:spAutoFit/>
          </a:bodyPr>
          <a:lstStyle/>
          <a:p>
            <a:pPr algn="ctr"/>
            <a:r>
              <a:rPr lang="en-US" b="1" dirty="0"/>
              <a:t>Treatment</a:t>
            </a:r>
          </a:p>
        </p:txBody>
      </p:sp>
      <p:pic>
        <p:nvPicPr>
          <p:cNvPr id="24" name="Picture 8" descr="Female Doctor White Background Stock Photos, Pictures &amp;amp; Royalty-Free Images  - iStock">
            <a:extLst>
              <a:ext uri="{FF2B5EF4-FFF2-40B4-BE49-F238E27FC236}">
                <a16:creationId xmlns:a16="http://schemas.microsoft.com/office/drawing/2014/main" id="{D4CA2FF9-58C4-4C62-A6BA-511F3497BA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72" b="26011"/>
          <a:stretch/>
        </p:blipFill>
        <p:spPr bwMode="auto">
          <a:xfrm>
            <a:off x="7674571" y="1264355"/>
            <a:ext cx="1755422" cy="154743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Male Nurses On TV Continue To Be Emasculated; Stereotypes Translate Into  Real-Life Perspectives">
            <a:extLst>
              <a:ext uri="{FF2B5EF4-FFF2-40B4-BE49-F238E27FC236}">
                <a16:creationId xmlns:a16="http://schemas.microsoft.com/office/drawing/2014/main" id="{007161D4-6DA1-4394-9C09-FD132584C5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4" t="2574" r="35836"/>
          <a:stretch/>
        </p:blipFill>
        <p:spPr bwMode="auto">
          <a:xfrm>
            <a:off x="10182749" y="1337158"/>
            <a:ext cx="1392457" cy="1478105"/>
          </a:xfrm>
          <a:prstGeom prst="rect">
            <a:avLst/>
          </a:prstGeom>
          <a:noFill/>
          <a:extLst>
            <a:ext uri="{909E8E84-426E-40DD-AFC4-6F175D3DCCD1}">
              <a14:hiddenFill xmlns:a14="http://schemas.microsoft.com/office/drawing/2010/main">
                <a:solidFill>
                  <a:srgbClr val="FFFFFF"/>
                </a:solidFill>
              </a14:hiddenFill>
            </a:ext>
          </a:extLst>
        </p:spPr>
      </p:pic>
      <p:sp>
        <p:nvSpPr>
          <p:cNvPr id="31" name="Arrow: Right 30">
            <a:extLst>
              <a:ext uri="{FF2B5EF4-FFF2-40B4-BE49-F238E27FC236}">
                <a16:creationId xmlns:a16="http://schemas.microsoft.com/office/drawing/2014/main" id="{355CA8A8-6A04-46D8-AEB5-76436704BC51}"/>
              </a:ext>
            </a:extLst>
          </p:cNvPr>
          <p:cNvSpPr/>
          <p:nvPr/>
        </p:nvSpPr>
        <p:spPr>
          <a:xfrm>
            <a:off x="536028" y="5519685"/>
            <a:ext cx="11067393" cy="55179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076D075-1457-403C-ADAD-88C6714B5B50}"/>
              </a:ext>
            </a:extLst>
          </p:cNvPr>
          <p:cNvSpPr/>
          <p:nvPr/>
        </p:nvSpPr>
        <p:spPr>
          <a:xfrm>
            <a:off x="350783" y="5610336"/>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D6F198A-405B-4B9D-BCD6-479A4D407E34}"/>
              </a:ext>
            </a:extLst>
          </p:cNvPr>
          <p:cNvSpPr txBox="1"/>
          <p:nvPr/>
        </p:nvSpPr>
        <p:spPr>
          <a:xfrm>
            <a:off x="137853" y="6149207"/>
            <a:ext cx="814647" cy="369332"/>
          </a:xfrm>
          <a:prstGeom prst="rect">
            <a:avLst/>
          </a:prstGeom>
          <a:noFill/>
        </p:spPr>
        <p:txBody>
          <a:bodyPr wrap="none" rtlCol="0">
            <a:spAutoFit/>
          </a:bodyPr>
          <a:lstStyle/>
          <a:p>
            <a:pPr algn="ctr"/>
            <a:r>
              <a:rPr lang="en-US" b="1" dirty="0"/>
              <a:t>Onset</a:t>
            </a:r>
          </a:p>
        </p:txBody>
      </p:sp>
      <p:sp>
        <p:nvSpPr>
          <p:cNvPr id="34" name="Oval 33">
            <a:extLst>
              <a:ext uri="{FF2B5EF4-FFF2-40B4-BE49-F238E27FC236}">
                <a16:creationId xmlns:a16="http://schemas.microsoft.com/office/drawing/2014/main" id="{F8A09882-9DCD-44AD-B9D2-D4ACBA134886}"/>
              </a:ext>
            </a:extLst>
          </p:cNvPr>
          <p:cNvSpPr/>
          <p:nvPr/>
        </p:nvSpPr>
        <p:spPr>
          <a:xfrm>
            <a:off x="1476997" y="5592580"/>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5D5945C-F6A6-41FD-9800-70D1DB1D5424}"/>
              </a:ext>
            </a:extLst>
          </p:cNvPr>
          <p:cNvSpPr/>
          <p:nvPr/>
        </p:nvSpPr>
        <p:spPr>
          <a:xfrm>
            <a:off x="2873996" y="5618312"/>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6F22D84-0B3F-4342-8D0E-E6F00BE6E2DD}"/>
              </a:ext>
            </a:extLst>
          </p:cNvPr>
          <p:cNvSpPr txBox="1"/>
          <p:nvPr/>
        </p:nvSpPr>
        <p:spPr>
          <a:xfrm>
            <a:off x="2187121" y="6153479"/>
            <a:ext cx="1744239" cy="369332"/>
          </a:xfrm>
          <a:prstGeom prst="rect">
            <a:avLst/>
          </a:prstGeom>
          <a:noFill/>
        </p:spPr>
        <p:txBody>
          <a:bodyPr wrap="square" rtlCol="0">
            <a:spAutoFit/>
          </a:bodyPr>
          <a:lstStyle/>
          <a:p>
            <a:pPr algn="ctr"/>
            <a:r>
              <a:rPr lang="en-US" b="1" dirty="0"/>
              <a:t>Treatment</a:t>
            </a:r>
          </a:p>
        </p:txBody>
      </p:sp>
      <p:pic>
        <p:nvPicPr>
          <p:cNvPr id="40" name="Picture 2" descr="Male Nurses On TV Continue To Be Emasculated; Stereotypes Translate Into  Real-Life Perspectives">
            <a:extLst>
              <a:ext uri="{FF2B5EF4-FFF2-40B4-BE49-F238E27FC236}">
                <a16:creationId xmlns:a16="http://schemas.microsoft.com/office/drawing/2014/main" id="{B8F0CDC9-4EB9-43F2-A467-DB9D66E9E0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4" t="2574" r="35836"/>
          <a:stretch/>
        </p:blipFill>
        <p:spPr bwMode="auto">
          <a:xfrm>
            <a:off x="2372249" y="3997808"/>
            <a:ext cx="1392457" cy="147810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Artificial Intelligence Icons - Download Free Vector Icons | Noun Project">
            <a:extLst>
              <a:ext uri="{FF2B5EF4-FFF2-40B4-BE49-F238E27FC236}">
                <a16:creationId xmlns:a16="http://schemas.microsoft.com/office/drawing/2014/main" id="{8C11411E-57BE-4479-BE2D-E499F19B4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759" y="4693904"/>
            <a:ext cx="778536" cy="778536"/>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F0C9C28F-13B8-4592-B9E8-9C7DA6A82E3E}"/>
              </a:ext>
            </a:extLst>
          </p:cNvPr>
          <p:cNvCxnSpPr>
            <a:cxnSpLocks/>
          </p:cNvCxnSpPr>
          <p:nvPr/>
        </p:nvCxnSpPr>
        <p:spPr>
          <a:xfrm flipV="1">
            <a:off x="939800" y="3700471"/>
            <a:ext cx="9347200" cy="11872"/>
          </a:xfrm>
          <a:prstGeom prst="straightConnector1">
            <a:avLst/>
          </a:prstGeom>
          <a:ln w="762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389BDDC-2AE6-4E84-8099-5FC4967951BB}"/>
              </a:ext>
            </a:extLst>
          </p:cNvPr>
          <p:cNvCxnSpPr>
            <a:cxnSpLocks/>
          </p:cNvCxnSpPr>
          <p:nvPr/>
        </p:nvCxnSpPr>
        <p:spPr>
          <a:xfrm>
            <a:off x="939800" y="6380708"/>
            <a:ext cx="1510769" cy="0"/>
          </a:xfrm>
          <a:prstGeom prst="straightConnector1">
            <a:avLst/>
          </a:prstGeom>
          <a:ln w="762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C74966B-4B80-4E79-891F-2AA39D81FD30}"/>
              </a:ext>
            </a:extLst>
          </p:cNvPr>
          <p:cNvSpPr txBox="1"/>
          <p:nvPr/>
        </p:nvSpPr>
        <p:spPr>
          <a:xfrm>
            <a:off x="5412340" y="3371512"/>
            <a:ext cx="835229" cy="369332"/>
          </a:xfrm>
          <a:prstGeom prst="rect">
            <a:avLst/>
          </a:prstGeom>
          <a:noFill/>
        </p:spPr>
        <p:txBody>
          <a:bodyPr wrap="none" rtlCol="0">
            <a:spAutoFit/>
          </a:bodyPr>
          <a:lstStyle/>
          <a:p>
            <a:r>
              <a:rPr lang="en-US" b="1" dirty="0"/>
              <a:t>Hours</a:t>
            </a:r>
          </a:p>
        </p:txBody>
      </p:sp>
      <p:sp>
        <p:nvSpPr>
          <p:cNvPr id="51" name="TextBox 50">
            <a:extLst>
              <a:ext uri="{FF2B5EF4-FFF2-40B4-BE49-F238E27FC236}">
                <a16:creationId xmlns:a16="http://schemas.microsoft.com/office/drawing/2014/main" id="{CA4BD49F-534C-4B07-B632-689A6535F778}"/>
              </a:ext>
            </a:extLst>
          </p:cNvPr>
          <p:cNvSpPr txBox="1"/>
          <p:nvPr/>
        </p:nvSpPr>
        <p:spPr>
          <a:xfrm>
            <a:off x="1048817" y="6046615"/>
            <a:ext cx="1074333" cy="369332"/>
          </a:xfrm>
          <a:prstGeom prst="rect">
            <a:avLst/>
          </a:prstGeom>
          <a:noFill/>
        </p:spPr>
        <p:txBody>
          <a:bodyPr wrap="none" rtlCol="0">
            <a:spAutoFit/>
          </a:bodyPr>
          <a:lstStyle/>
          <a:p>
            <a:r>
              <a:rPr lang="en-US" b="1" dirty="0"/>
              <a:t>Seconds</a:t>
            </a:r>
          </a:p>
        </p:txBody>
      </p:sp>
      <p:sp>
        <p:nvSpPr>
          <p:cNvPr id="55" name="TextBox 54">
            <a:extLst>
              <a:ext uri="{FF2B5EF4-FFF2-40B4-BE49-F238E27FC236}">
                <a16:creationId xmlns:a16="http://schemas.microsoft.com/office/drawing/2014/main" id="{F6EADF56-7F60-41D0-BB3C-7EFC403E08A0}"/>
              </a:ext>
            </a:extLst>
          </p:cNvPr>
          <p:cNvSpPr txBox="1"/>
          <p:nvPr/>
        </p:nvSpPr>
        <p:spPr>
          <a:xfrm>
            <a:off x="306823" y="4214171"/>
            <a:ext cx="551754" cy="523220"/>
          </a:xfrm>
          <a:prstGeom prst="rect">
            <a:avLst/>
          </a:prstGeom>
          <a:noFill/>
        </p:spPr>
        <p:txBody>
          <a:bodyPr wrap="none" rtlCol="0">
            <a:spAutoFit/>
          </a:bodyPr>
          <a:lstStyle/>
          <a:p>
            <a:r>
              <a:rPr lang="en-US" sz="2800" b="1" dirty="0">
                <a:solidFill>
                  <a:schemeClr val="accent1"/>
                </a:solidFill>
              </a:rPr>
              <a:t>AI</a:t>
            </a:r>
          </a:p>
        </p:txBody>
      </p:sp>
      <p:sp>
        <p:nvSpPr>
          <p:cNvPr id="35" name="Content Placeholder 4">
            <a:extLst>
              <a:ext uri="{FF2B5EF4-FFF2-40B4-BE49-F238E27FC236}">
                <a16:creationId xmlns:a16="http://schemas.microsoft.com/office/drawing/2014/main" id="{7DFE0917-512C-4D00-A648-4E5E04DE9477}"/>
              </a:ext>
            </a:extLst>
          </p:cNvPr>
          <p:cNvSpPr txBox="1">
            <a:spLocks/>
          </p:cNvSpPr>
          <p:nvPr/>
        </p:nvSpPr>
        <p:spPr>
          <a:xfrm>
            <a:off x="4043459" y="4064470"/>
            <a:ext cx="7458602" cy="1713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rgbClr val="444445"/>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400" kern="1200">
                <a:solidFill>
                  <a:srgbClr val="444445"/>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rgbClr val="444445"/>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Wingdings" panose="05000000000000000000" pitchFamily="2" charset="2"/>
              <a:buChar char="§"/>
              <a:defRPr sz="1800" kern="1200">
                <a:solidFill>
                  <a:srgbClr val="444445"/>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Wingdings" panose="05000000000000000000" pitchFamily="2" charset="2"/>
              <a:buChar char="§"/>
              <a:defRPr sz="1800" kern="1200">
                <a:solidFill>
                  <a:srgbClr val="44444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t>Impact</a:t>
            </a:r>
            <a:r>
              <a:rPr lang="en-US" sz="2600" b="1" dirty="0">
                <a:solidFill>
                  <a:schemeClr val="accent2"/>
                </a:solidFill>
              </a:rPr>
              <a:t>:</a:t>
            </a:r>
            <a:r>
              <a:rPr lang="en-US" sz="2600" b="1" dirty="0"/>
              <a:t> </a:t>
            </a:r>
            <a:r>
              <a:rPr lang="en-US" sz="2600" dirty="0"/>
              <a:t>Early diagnosis means early treatment</a:t>
            </a:r>
            <a:r>
              <a:rPr lang="en-US" sz="2600" dirty="0">
                <a:solidFill>
                  <a:schemeClr val="accent2"/>
                </a:solidFill>
              </a:rPr>
              <a:t>,</a:t>
            </a:r>
            <a:r>
              <a:rPr lang="en-US" sz="2600" dirty="0"/>
              <a:t> which means a reduction in mortality and improved patient outcomes and we can measure it</a:t>
            </a:r>
            <a:r>
              <a:rPr lang="en-US" sz="2600" dirty="0">
                <a:solidFill>
                  <a:schemeClr val="accent2"/>
                </a:solidFill>
              </a:rPr>
              <a:t>.</a:t>
            </a:r>
          </a:p>
        </p:txBody>
      </p:sp>
      <p:pic>
        <p:nvPicPr>
          <p:cNvPr id="39" name="Google Shape;726;p51">
            <a:extLst>
              <a:ext uri="{FF2B5EF4-FFF2-40B4-BE49-F238E27FC236}">
                <a16:creationId xmlns:a16="http://schemas.microsoft.com/office/drawing/2014/main" id="{70107C5F-B504-40C1-AFE8-BCDF39B86884}"/>
              </a:ext>
            </a:extLst>
          </p:cNvPr>
          <p:cNvPicPr preferRelativeResize="0"/>
          <p:nvPr/>
        </p:nvPicPr>
        <p:blipFill rotWithShape="1">
          <a:blip r:embed="rId6">
            <a:alphaModFix/>
          </a:blip>
          <a:srcRect t="5844" b="20597"/>
          <a:stretch/>
        </p:blipFill>
        <p:spPr>
          <a:xfrm>
            <a:off x="5787947" y="1489620"/>
            <a:ext cx="1342207" cy="1316409"/>
          </a:xfrm>
          <a:prstGeom prst="ellipse">
            <a:avLst/>
          </a:prstGeom>
          <a:noFill/>
          <a:ln w="28575" cap="rnd" cmpd="sng">
            <a:solidFill>
              <a:schemeClr val="accent1"/>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41" name="Google Shape;726;p51">
            <a:extLst>
              <a:ext uri="{FF2B5EF4-FFF2-40B4-BE49-F238E27FC236}">
                <a16:creationId xmlns:a16="http://schemas.microsoft.com/office/drawing/2014/main" id="{60F24D79-1FB6-479D-B8EA-F387BC8F2A97}"/>
              </a:ext>
            </a:extLst>
          </p:cNvPr>
          <p:cNvPicPr preferRelativeResize="0"/>
          <p:nvPr/>
        </p:nvPicPr>
        <p:blipFill rotWithShape="1">
          <a:blip r:embed="rId6">
            <a:alphaModFix/>
          </a:blip>
          <a:srcRect t="5844" b="20597"/>
          <a:stretch/>
        </p:blipFill>
        <p:spPr>
          <a:xfrm>
            <a:off x="993029" y="4160420"/>
            <a:ext cx="1342207" cy="1316409"/>
          </a:xfrm>
          <a:prstGeom prst="ellipse">
            <a:avLst/>
          </a:prstGeom>
          <a:noFill/>
          <a:ln w="28575" cap="rnd" cmpd="sng">
            <a:solidFill>
              <a:schemeClr val="accent1"/>
            </a:solidFill>
            <a:prstDash val="solid"/>
            <a:round/>
            <a:headEnd type="none" w="sm" len="sm"/>
            <a:tailEnd type="none" w="sm" len="sm"/>
          </a:ln>
          <a:effectLst>
            <a:outerShdw blurRad="381000" dist="292100" dir="5400000" sx="-80000" sy="-18000" rotWithShape="0">
              <a:srgbClr val="000000">
                <a:alpha val="21960"/>
              </a:srgbClr>
            </a:outerShdw>
          </a:effectLst>
        </p:spPr>
      </p:pic>
    </p:spTree>
    <p:extLst>
      <p:ext uri="{BB962C8B-B14F-4D97-AF65-F5344CB8AC3E}">
        <p14:creationId xmlns:p14="http://schemas.microsoft.com/office/powerpoint/2010/main" val="38880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1AF05-AD25-11AB-D6DA-340230D6E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88329-1C98-BF6F-E3D0-D0ADCE2F8C35}"/>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63511735-A08D-335E-4973-8F6FF372B1B2}"/>
              </a:ext>
            </a:extLst>
          </p:cNvPr>
          <p:cNvSpPr>
            <a:spLocks noGrp="1"/>
          </p:cNvSpPr>
          <p:nvPr>
            <p:ph idx="1"/>
          </p:nvPr>
        </p:nvSpPr>
        <p:spPr>
          <a:xfrm>
            <a:off x="838201" y="1825624"/>
            <a:ext cx="6966646" cy="4835479"/>
          </a:xfrm>
        </p:spPr>
        <p:txBody>
          <a:bodyPr>
            <a:normAutofit lnSpcReduction="10000"/>
          </a:bodyPr>
          <a:lstStyle/>
          <a:p>
            <a:r>
              <a:rPr lang="en-US" dirty="0"/>
              <a:t>Completed CivMin PhD in 2014 where I studied rock fracture and seismology</a:t>
            </a:r>
            <a:r>
              <a:rPr lang="en-US" dirty="0">
                <a:solidFill>
                  <a:schemeClr val="accent6"/>
                </a:solidFill>
              </a:rPr>
              <a:t>.</a:t>
            </a:r>
          </a:p>
          <a:p>
            <a:r>
              <a:rPr lang="en-US" dirty="0"/>
              <a:t>Senior Director of Product </a:t>
            </a:r>
            <a:r>
              <a:rPr lang="en-US" dirty="0">
                <a:solidFill>
                  <a:schemeClr val="accent6"/>
                </a:solidFill>
              </a:rPr>
              <a:t>&amp;</a:t>
            </a:r>
            <a:r>
              <a:rPr lang="en-US" dirty="0"/>
              <a:t> AI at KORE Geosystems</a:t>
            </a:r>
            <a:r>
              <a:rPr lang="en-US" dirty="0">
                <a:solidFill>
                  <a:schemeClr val="accent6"/>
                </a:solidFill>
              </a:rPr>
              <a:t>,</a:t>
            </a:r>
            <a:r>
              <a:rPr lang="en-US" dirty="0"/>
              <a:t> a mining tech startup</a:t>
            </a:r>
            <a:r>
              <a:rPr lang="en-US" dirty="0">
                <a:solidFill>
                  <a:schemeClr val="accent6"/>
                </a:solidFill>
              </a:rPr>
              <a:t>.</a:t>
            </a:r>
          </a:p>
          <a:p>
            <a:r>
              <a:rPr lang="en-US" dirty="0"/>
              <a:t>Senior Research Scientist at SickKids</a:t>
            </a:r>
            <a:r>
              <a:rPr lang="en-US" dirty="0">
                <a:solidFill>
                  <a:schemeClr val="accent6"/>
                </a:solidFill>
              </a:rPr>
              <a:t>.</a:t>
            </a:r>
          </a:p>
          <a:p>
            <a:r>
              <a:rPr lang="en-US" dirty="0"/>
              <a:t>Co</a:t>
            </a:r>
            <a:r>
              <a:rPr lang="en-US" dirty="0">
                <a:solidFill>
                  <a:schemeClr val="accent6"/>
                </a:solidFill>
              </a:rPr>
              <a:t>-</a:t>
            </a:r>
            <a:r>
              <a:rPr lang="en-US" dirty="0"/>
              <a:t>Founder</a:t>
            </a:r>
            <a:r>
              <a:rPr lang="en-US" dirty="0">
                <a:solidFill>
                  <a:schemeClr val="accent6"/>
                </a:solidFill>
              </a:rPr>
              <a:t>,</a:t>
            </a:r>
            <a:r>
              <a:rPr lang="en-US" dirty="0"/>
              <a:t> 3Lead</a:t>
            </a:r>
            <a:r>
              <a:rPr lang="en-US" dirty="0">
                <a:solidFill>
                  <a:schemeClr val="accent6"/>
                </a:solidFill>
              </a:rPr>
              <a:t>.</a:t>
            </a:r>
          </a:p>
          <a:p>
            <a:r>
              <a:rPr lang="en-US" dirty="0"/>
              <a:t>Joined UofT CivMin in January 2020</a:t>
            </a:r>
            <a:r>
              <a:rPr lang="en-US" dirty="0">
                <a:solidFill>
                  <a:schemeClr val="accent6"/>
                </a:solidFill>
              </a:rPr>
              <a:t>.</a:t>
            </a:r>
          </a:p>
          <a:p>
            <a:r>
              <a:rPr lang="en-US" dirty="0"/>
              <a:t>Research topics</a:t>
            </a:r>
            <a:r>
              <a:rPr lang="en-US" dirty="0">
                <a:solidFill>
                  <a:schemeClr val="accent6"/>
                </a:solidFill>
              </a:rPr>
              <a:t>:</a:t>
            </a:r>
            <a:r>
              <a:rPr lang="en-US" dirty="0"/>
              <a:t> rock mechanics</a:t>
            </a:r>
            <a:r>
              <a:rPr lang="en-US" dirty="0">
                <a:solidFill>
                  <a:schemeClr val="accent6"/>
                </a:solidFill>
              </a:rPr>
              <a:t>,</a:t>
            </a:r>
            <a:r>
              <a:rPr lang="en-US" dirty="0"/>
              <a:t> ultrasonics</a:t>
            </a:r>
            <a:r>
              <a:rPr lang="en-US" dirty="0">
                <a:solidFill>
                  <a:schemeClr val="accent6"/>
                </a:solidFill>
              </a:rPr>
              <a:t>,</a:t>
            </a:r>
            <a:r>
              <a:rPr lang="en-US" dirty="0"/>
              <a:t> signal processing</a:t>
            </a:r>
            <a:r>
              <a:rPr lang="en-US" dirty="0">
                <a:solidFill>
                  <a:schemeClr val="accent6"/>
                </a:solidFill>
              </a:rPr>
              <a:t>,</a:t>
            </a:r>
            <a:r>
              <a:rPr lang="en-US" dirty="0"/>
              <a:t> computer vision</a:t>
            </a:r>
            <a:r>
              <a:rPr lang="en-US" dirty="0">
                <a:solidFill>
                  <a:schemeClr val="accent6"/>
                </a:solidFill>
              </a:rPr>
              <a:t>,</a:t>
            </a:r>
            <a:r>
              <a:rPr lang="en-US" dirty="0"/>
              <a:t> applied machine learning, and translational engineering</a:t>
            </a:r>
            <a:r>
              <a:rPr lang="en-US" dirty="0">
                <a:solidFill>
                  <a:schemeClr val="accent6"/>
                </a:solidFill>
              </a:rPr>
              <a:t>.</a:t>
            </a:r>
          </a:p>
        </p:txBody>
      </p:sp>
      <p:pic>
        <p:nvPicPr>
          <p:cNvPr id="4098" name="Picture 2" descr="Kore GeoSystems">
            <a:extLst>
              <a:ext uri="{FF2B5EF4-FFF2-40B4-BE49-F238E27FC236}">
                <a16:creationId xmlns:a16="http://schemas.microsoft.com/office/drawing/2014/main" id="{7D896B66-CC9F-1F4B-EAAD-D21E4E994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782" y="2642563"/>
            <a:ext cx="1599263" cy="5302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Laussen Labs">
            <a:extLst>
              <a:ext uri="{FF2B5EF4-FFF2-40B4-BE49-F238E27FC236}">
                <a16:creationId xmlns:a16="http://schemas.microsoft.com/office/drawing/2014/main" id="{582E020C-10A7-018D-3742-D780E006DA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3405"/>
          <a:stretch/>
        </p:blipFill>
        <p:spPr bwMode="auto">
          <a:xfrm>
            <a:off x="7066166" y="3266310"/>
            <a:ext cx="528571" cy="728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A129B5F-033E-7F46-5AA6-4ABC3EDAE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906" y="3398520"/>
            <a:ext cx="1401081" cy="4515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347538-A890-F10D-3F19-384FC11BE269}"/>
              </a:ext>
            </a:extLst>
          </p:cNvPr>
          <p:cNvPicPr>
            <a:picLocks noChangeAspect="1"/>
          </p:cNvPicPr>
          <p:nvPr/>
        </p:nvPicPr>
        <p:blipFill>
          <a:blip r:embed="rId5">
            <a:extLst>
              <a:ext uri="{28A0092B-C50C-407E-A947-70E740481C1C}">
                <a14:useLocalDpi xmlns:a14="http://schemas.microsoft.com/office/drawing/2010/main" val="0"/>
              </a:ext>
            </a:extLst>
          </a:blip>
          <a:srcRect l="8849" t="23964" r="76703" b="23975"/>
          <a:stretch>
            <a:fillRect/>
          </a:stretch>
        </p:blipFill>
        <p:spPr>
          <a:xfrm>
            <a:off x="4259580" y="3787140"/>
            <a:ext cx="548640" cy="624840"/>
          </a:xfrm>
          <a:prstGeom prst="rect">
            <a:avLst/>
          </a:prstGeom>
        </p:spPr>
      </p:pic>
      <p:sp>
        <p:nvSpPr>
          <p:cNvPr id="5" name="Rectangle 4">
            <a:extLst>
              <a:ext uri="{FF2B5EF4-FFF2-40B4-BE49-F238E27FC236}">
                <a16:creationId xmlns:a16="http://schemas.microsoft.com/office/drawing/2014/main" id="{A8844424-3F73-1772-A99A-28BC6865A8DF}"/>
              </a:ext>
            </a:extLst>
          </p:cNvPr>
          <p:cNvSpPr/>
          <p:nvPr/>
        </p:nvSpPr>
        <p:spPr>
          <a:xfrm>
            <a:off x="536028" y="4382721"/>
            <a:ext cx="8645294" cy="2278382"/>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C29868-C044-D5F2-5160-1CB0DEE4BD1D}"/>
              </a:ext>
            </a:extLst>
          </p:cNvPr>
          <p:cNvSpPr/>
          <p:nvPr/>
        </p:nvSpPr>
        <p:spPr>
          <a:xfrm>
            <a:off x="838200" y="1688842"/>
            <a:ext cx="8770620" cy="2161198"/>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ebastian Goodfellow">
            <a:extLst>
              <a:ext uri="{FF2B5EF4-FFF2-40B4-BE49-F238E27FC236}">
                <a16:creationId xmlns:a16="http://schemas.microsoft.com/office/drawing/2014/main" id="{89D07B82-610F-0AA0-7D3C-E35C42A05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8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F7C3F-0600-54F0-AD48-6A50CD63A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B4D8D-4664-72E6-C11A-A4BA1626FAF0}"/>
              </a:ext>
            </a:extLst>
          </p:cNvPr>
          <p:cNvSpPr>
            <a:spLocks noGrp="1"/>
          </p:cNvSpPr>
          <p:nvPr>
            <p:ph type="title"/>
          </p:nvPr>
        </p:nvSpPr>
        <p:spPr>
          <a:xfrm>
            <a:off x="838200" y="727514"/>
            <a:ext cx="10515600" cy="656148"/>
          </a:xfrm>
        </p:spPr>
        <p:txBody>
          <a:bodyPr anchor="ctr">
            <a:normAutofit/>
          </a:bodyPr>
          <a:lstStyle/>
          <a:p>
            <a:r>
              <a:rPr lang="en-CA" sz="4100" b="1" dirty="0"/>
              <a:t>AtriumCore</a:t>
            </a:r>
            <a:r>
              <a:rPr lang="en-CA" sz="4100" b="1" dirty="0">
                <a:solidFill>
                  <a:schemeClr val="accent2"/>
                </a:solidFill>
              </a:rPr>
              <a:t>.</a:t>
            </a:r>
          </a:p>
        </p:txBody>
      </p:sp>
      <p:pic>
        <p:nvPicPr>
          <p:cNvPr id="5" name="Picture 4" descr="A diagram of a software process&#10;&#10;AI-generated content may be incorrect.">
            <a:extLst>
              <a:ext uri="{FF2B5EF4-FFF2-40B4-BE49-F238E27FC236}">
                <a16:creationId xmlns:a16="http://schemas.microsoft.com/office/drawing/2014/main" id="{C2B8441C-3B2A-0E72-E321-4A580A38A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728098"/>
            <a:ext cx="11353800" cy="4655064"/>
          </a:xfrm>
          <a:prstGeom prst="rect">
            <a:avLst/>
          </a:prstGeom>
          <a:noFill/>
        </p:spPr>
      </p:pic>
      <p:pic>
        <p:nvPicPr>
          <p:cNvPr id="2050" name="Picture 2" descr="Databricks logo transparent PNG - StickPNG">
            <a:extLst>
              <a:ext uri="{FF2B5EF4-FFF2-40B4-BE49-F238E27FC236}">
                <a16:creationId xmlns:a16="http://schemas.microsoft.com/office/drawing/2014/main" id="{E40D6E35-B6C6-E3CD-F89E-300C130359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045" b="32555"/>
          <a:stretch>
            <a:fillRect/>
          </a:stretch>
        </p:blipFill>
        <p:spPr bwMode="auto">
          <a:xfrm>
            <a:off x="4972050" y="829958"/>
            <a:ext cx="2829487" cy="5134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DDC474-E308-14D6-A39F-8CD0315456BD}"/>
              </a:ext>
            </a:extLst>
          </p:cNvPr>
          <p:cNvSpPr txBox="1"/>
          <p:nvPr/>
        </p:nvSpPr>
        <p:spPr>
          <a:xfrm>
            <a:off x="7498080" y="862685"/>
            <a:ext cx="4198585" cy="461665"/>
          </a:xfrm>
          <a:prstGeom prst="rect">
            <a:avLst/>
          </a:prstGeom>
          <a:noFill/>
        </p:spPr>
        <p:txBody>
          <a:bodyPr wrap="none" rtlCol="0">
            <a:spAutoFit/>
          </a:bodyPr>
          <a:lstStyle/>
          <a:p>
            <a:r>
              <a:rPr lang="en-CA" sz="2400" b="1" i="1" dirty="0">
                <a:solidFill>
                  <a:srgbClr val="4B72B7"/>
                </a:solidFill>
              </a:rPr>
              <a:t>for Physiologic Waveforms</a:t>
            </a:r>
            <a:r>
              <a:rPr lang="en-CA" sz="2400" b="1" dirty="0">
                <a:solidFill>
                  <a:srgbClr val="52C1FF"/>
                </a:solidFill>
              </a:rPr>
              <a:t>.</a:t>
            </a:r>
          </a:p>
        </p:txBody>
      </p:sp>
    </p:spTree>
    <p:extLst>
      <p:ext uri="{BB962C8B-B14F-4D97-AF65-F5344CB8AC3E}">
        <p14:creationId xmlns:p14="http://schemas.microsoft.com/office/powerpoint/2010/main" val="2554740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10;&#10;AI-generated content may be incorrect.">
            <a:extLst>
              <a:ext uri="{FF2B5EF4-FFF2-40B4-BE49-F238E27FC236}">
                <a16:creationId xmlns:a16="http://schemas.microsoft.com/office/drawing/2014/main" id="{BC277829-426E-DE5B-A2DC-D170E36CC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939" y="1784350"/>
            <a:ext cx="9104074" cy="4511147"/>
          </a:xfrm>
          <a:prstGeom prst="rect">
            <a:avLst/>
          </a:prstGeom>
        </p:spPr>
      </p:pic>
      <p:pic>
        <p:nvPicPr>
          <p:cNvPr id="2" name="Picture 1" descr="A black and grey logo&#10;&#10;AI-generated content may be incorrect.">
            <a:extLst>
              <a:ext uri="{FF2B5EF4-FFF2-40B4-BE49-F238E27FC236}">
                <a16:creationId xmlns:a16="http://schemas.microsoft.com/office/drawing/2014/main" id="{DD9FA807-75C0-0EAA-9B1D-9E0146390F45}"/>
              </a:ext>
            </a:extLst>
          </p:cNvPr>
          <p:cNvPicPr>
            <a:picLocks noChangeAspect="1"/>
          </p:cNvPicPr>
          <p:nvPr/>
        </p:nvPicPr>
        <p:blipFill>
          <a:blip r:embed="rId3">
            <a:extLst>
              <a:ext uri="{28A0092B-C50C-407E-A947-70E740481C1C}">
                <a14:useLocalDpi xmlns:a14="http://schemas.microsoft.com/office/drawing/2010/main" val="0"/>
              </a:ext>
            </a:extLst>
          </a:blip>
          <a:srcRect l="11913" t="27720" r="68716" b="28758"/>
          <a:stretch>
            <a:fillRect/>
          </a:stretch>
        </p:blipFill>
        <p:spPr>
          <a:xfrm>
            <a:off x="4496520" y="2534624"/>
            <a:ext cx="429151" cy="404274"/>
          </a:xfrm>
          <a:prstGeom prst="rect">
            <a:avLst/>
          </a:prstGeom>
        </p:spPr>
      </p:pic>
      <p:sp>
        <p:nvSpPr>
          <p:cNvPr id="4" name="Title 3">
            <a:extLst>
              <a:ext uri="{FF2B5EF4-FFF2-40B4-BE49-F238E27FC236}">
                <a16:creationId xmlns:a16="http://schemas.microsoft.com/office/drawing/2014/main" id="{4947DF29-385A-D2C4-430B-CD92B9843502}"/>
              </a:ext>
            </a:extLst>
          </p:cNvPr>
          <p:cNvSpPr>
            <a:spLocks noGrp="1"/>
          </p:cNvSpPr>
          <p:nvPr>
            <p:ph type="title"/>
          </p:nvPr>
        </p:nvSpPr>
        <p:spPr/>
        <p:txBody>
          <a:bodyPr>
            <a:normAutofit fontScale="90000"/>
          </a:bodyPr>
          <a:lstStyle/>
          <a:p>
            <a:r>
              <a:rPr lang="en-CA" b="1" dirty="0"/>
              <a:t>Organic Growth</a:t>
            </a:r>
            <a:r>
              <a:rPr lang="en-CA" b="1" dirty="0">
                <a:solidFill>
                  <a:schemeClr val="accent1"/>
                </a:solidFill>
              </a:rPr>
              <a:t>.</a:t>
            </a:r>
          </a:p>
        </p:txBody>
      </p:sp>
      <p:sp>
        <p:nvSpPr>
          <p:cNvPr id="6" name="Content Placeholder 2">
            <a:extLst>
              <a:ext uri="{FF2B5EF4-FFF2-40B4-BE49-F238E27FC236}">
                <a16:creationId xmlns:a16="http://schemas.microsoft.com/office/drawing/2014/main" id="{532513DC-C056-91B6-A83F-7CA95C3008A9}"/>
              </a:ext>
            </a:extLst>
          </p:cNvPr>
          <p:cNvSpPr>
            <a:spLocks noGrp="1"/>
          </p:cNvSpPr>
          <p:nvPr>
            <p:ph idx="1"/>
          </p:nvPr>
        </p:nvSpPr>
        <p:spPr>
          <a:xfrm>
            <a:off x="838200" y="5650864"/>
            <a:ext cx="4526280" cy="1069975"/>
          </a:xfrm>
        </p:spPr>
        <p:txBody>
          <a:bodyPr>
            <a:normAutofit/>
          </a:bodyPr>
          <a:lstStyle/>
          <a:p>
            <a:r>
              <a:rPr lang="en-CA" b="1" u="sng" dirty="0"/>
              <a:t>7</a:t>
            </a:r>
            <a:r>
              <a:rPr lang="en-CA" dirty="0"/>
              <a:t> Children</a:t>
            </a:r>
            <a:r>
              <a:rPr lang="en-CA" dirty="0">
                <a:solidFill>
                  <a:schemeClr val="accent1"/>
                </a:solidFill>
              </a:rPr>
              <a:t>’</a:t>
            </a:r>
            <a:r>
              <a:rPr lang="en-CA" dirty="0"/>
              <a:t>s Hospitals</a:t>
            </a:r>
            <a:r>
              <a:rPr lang="en-CA" dirty="0">
                <a:solidFill>
                  <a:schemeClr val="accent1"/>
                </a:solidFill>
              </a:rPr>
              <a:t>.</a:t>
            </a:r>
          </a:p>
          <a:p>
            <a:r>
              <a:rPr lang="en-CA" b="1" u="sng" dirty="0"/>
              <a:t>2</a:t>
            </a:r>
            <a:r>
              <a:rPr lang="en-CA" dirty="0"/>
              <a:t> Adult Hospitals</a:t>
            </a:r>
            <a:r>
              <a:rPr lang="en-CA" dirty="0">
                <a:solidFill>
                  <a:schemeClr val="accent1"/>
                </a:solidFill>
              </a:rPr>
              <a:t>.</a:t>
            </a:r>
          </a:p>
        </p:txBody>
      </p:sp>
      <p:pic>
        <p:nvPicPr>
          <p:cNvPr id="10" name="Picture 9" descr="A black and grey logo&#10;&#10;AI-generated content may be incorrect.">
            <a:extLst>
              <a:ext uri="{FF2B5EF4-FFF2-40B4-BE49-F238E27FC236}">
                <a16:creationId xmlns:a16="http://schemas.microsoft.com/office/drawing/2014/main" id="{02EAE1C6-A8B3-CA0C-FEF6-A4612E6DC0F4}"/>
              </a:ext>
            </a:extLst>
          </p:cNvPr>
          <p:cNvPicPr>
            <a:picLocks noChangeAspect="1"/>
          </p:cNvPicPr>
          <p:nvPr/>
        </p:nvPicPr>
        <p:blipFill>
          <a:blip r:embed="rId3">
            <a:extLst>
              <a:ext uri="{28A0092B-C50C-407E-A947-70E740481C1C}">
                <a14:useLocalDpi xmlns:a14="http://schemas.microsoft.com/office/drawing/2010/main" val="0"/>
              </a:ext>
            </a:extLst>
          </a:blip>
          <a:srcRect l="11913" t="27720" r="68716" b="28758"/>
          <a:stretch>
            <a:fillRect/>
          </a:stretch>
        </p:blipFill>
        <p:spPr>
          <a:xfrm>
            <a:off x="4741299" y="2529570"/>
            <a:ext cx="429151" cy="404274"/>
          </a:xfrm>
          <a:prstGeom prst="rect">
            <a:avLst/>
          </a:prstGeom>
        </p:spPr>
      </p:pic>
      <p:pic>
        <p:nvPicPr>
          <p:cNvPr id="11" name="Picture 10" descr="A black and grey logo&#10;&#10;AI-generated content may be incorrect.">
            <a:extLst>
              <a:ext uri="{FF2B5EF4-FFF2-40B4-BE49-F238E27FC236}">
                <a16:creationId xmlns:a16="http://schemas.microsoft.com/office/drawing/2014/main" id="{A0A5BCA0-44C5-BECB-A5E4-FE80421EFF07}"/>
              </a:ext>
            </a:extLst>
          </p:cNvPr>
          <p:cNvPicPr>
            <a:picLocks noChangeAspect="1"/>
          </p:cNvPicPr>
          <p:nvPr/>
        </p:nvPicPr>
        <p:blipFill>
          <a:blip r:embed="rId3">
            <a:extLst>
              <a:ext uri="{28A0092B-C50C-407E-A947-70E740481C1C}">
                <a14:useLocalDpi xmlns:a14="http://schemas.microsoft.com/office/drawing/2010/main" val="0"/>
              </a:ext>
            </a:extLst>
          </a:blip>
          <a:srcRect l="11913" t="27720" r="68716" b="28758"/>
          <a:stretch>
            <a:fillRect/>
          </a:stretch>
        </p:blipFill>
        <p:spPr>
          <a:xfrm>
            <a:off x="4853753" y="2452623"/>
            <a:ext cx="429151" cy="404274"/>
          </a:xfrm>
          <a:prstGeom prst="rect">
            <a:avLst/>
          </a:prstGeom>
        </p:spPr>
      </p:pic>
      <p:pic>
        <p:nvPicPr>
          <p:cNvPr id="12" name="Picture 11" descr="A black and grey logo&#10;&#10;AI-generated content may be incorrect.">
            <a:extLst>
              <a:ext uri="{FF2B5EF4-FFF2-40B4-BE49-F238E27FC236}">
                <a16:creationId xmlns:a16="http://schemas.microsoft.com/office/drawing/2014/main" id="{71B1D9C3-2CD6-AF8B-4B1E-C3735BF99DD9}"/>
              </a:ext>
            </a:extLst>
          </p:cNvPr>
          <p:cNvPicPr>
            <a:picLocks noChangeAspect="1"/>
          </p:cNvPicPr>
          <p:nvPr/>
        </p:nvPicPr>
        <p:blipFill>
          <a:blip r:embed="rId3">
            <a:extLst>
              <a:ext uri="{28A0092B-C50C-407E-A947-70E740481C1C}">
                <a14:useLocalDpi xmlns:a14="http://schemas.microsoft.com/office/drawing/2010/main" val="0"/>
              </a:ext>
            </a:extLst>
          </a:blip>
          <a:srcRect l="11913" t="27720" r="68716" b="28758"/>
          <a:stretch>
            <a:fillRect/>
          </a:stretch>
        </p:blipFill>
        <p:spPr>
          <a:xfrm>
            <a:off x="3474602" y="2706572"/>
            <a:ext cx="429151" cy="404274"/>
          </a:xfrm>
          <a:prstGeom prst="rect">
            <a:avLst/>
          </a:prstGeom>
        </p:spPr>
      </p:pic>
      <p:pic>
        <p:nvPicPr>
          <p:cNvPr id="13" name="Picture 12" descr="A black and grey logo&#10;&#10;AI-generated content may be incorrect.">
            <a:extLst>
              <a:ext uri="{FF2B5EF4-FFF2-40B4-BE49-F238E27FC236}">
                <a16:creationId xmlns:a16="http://schemas.microsoft.com/office/drawing/2014/main" id="{1B9318D4-67C5-2850-223E-78D8F17CA76E}"/>
              </a:ext>
            </a:extLst>
          </p:cNvPr>
          <p:cNvPicPr>
            <a:picLocks noChangeAspect="1"/>
          </p:cNvPicPr>
          <p:nvPr/>
        </p:nvPicPr>
        <p:blipFill>
          <a:blip r:embed="rId3">
            <a:extLst>
              <a:ext uri="{28A0092B-C50C-407E-A947-70E740481C1C}">
                <a14:useLocalDpi xmlns:a14="http://schemas.microsoft.com/office/drawing/2010/main" val="0"/>
              </a:ext>
            </a:extLst>
          </a:blip>
          <a:srcRect l="11913" t="27720" r="68716" b="28758"/>
          <a:stretch>
            <a:fillRect/>
          </a:stretch>
        </p:blipFill>
        <p:spPr>
          <a:xfrm>
            <a:off x="11047023" y="5295900"/>
            <a:ext cx="429151" cy="404274"/>
          </a:xfrm>
          <a:prstGeom prst="rect">
            <a:avLst/>
          </a:prstGeom>
        </p:spPr>
      </p:pic>
      <p:pic>
        <p:nvPicPr>
          <p:cNvPr id="14" name="Picture 13" descr="A black and grey logo&#10;&#10;AI-generated content may be incorrect.">
            <a:extLst>
              <a:ext uri="{FF2B5EF4-FFF2-40B4-BE49-F238E27FC236}">
                <a16:creationId xmlns:a16="http://schemas.microsoft.com/office/drawing/2014/main" id="{2F0D3DFD-C482-00A7-BC76-93BE64485335}"/>
              </a:ext>
            </a:extLst>
          </p:cNvPr>
          <p:cNvPicPr>
            <a:picLocks noChangeAspect="1"/>
          </p:cNvPicPr>
          <p:nvPr/>
        </p:nvPicPr>
        <p:blipFill>
          <a:blip r:embed="rId3">
            <a:extLst>
              <a:ext uri="{28A0092B-C50C-407E-A947-70E740481C1C}">
                <a14:useLocalDpi xmlns:a14="http://schemas.microsoft.com/office/drawing/2010/main" val="0"/>
              </a:ext>
            </a:extLst>
          </a:blip>
          <a:srcRect l="11913" t="27720" r="68716" b="28758"/>
          <a:stretch>
            <a:fillRect/>
          </a:stretch>
        </p:blipFill>
        <p:spPr>
          <a:xfrm>
            <a:off x="7732757" y="2994744"/>
            <a:ext cx="429151" cy="404274"/>
          </a:xfrm>
          <a:prstGeom prst="rect">
            <a:avLst/>
          </a:prstGeom>
        </p:spPr>
      </p:pic>
      <p:pic>
        <p:nvPicPr>
          <p:cNvPr id="15" name="Picture 14" descr="A black and grey logo&#10;&#10;AI-generated content may be incorrect.">
            <a:extLst>
              <a:ext uri="{FF2B5EF4-FFF2-40B4-BE49-F238E27FC236}">
                <a16:creationId xmlns:a16="http://schemas.microsoft.com/office/drawing/2014/main" id="{1730453D-A4FE-57EC-62DC-E85C976EF34D}"/>
              </a:ext>
            </a:extLst>
          </p:cNvPr>
          <p:cNvPicPr>
            <a:picLocks noChangeAspect="1"/>
          </p:cNvPicPr>
          <p:nvPr/>
        </p:nvPicPr>
        <p:blipFill>
          <a:blip r:embed="rId3">
            <a:extLst>
              <a:ext uri="{28A0092B-C50C-407E-A947-70E740481C1C}">
                <a14:useLocalDpi xmlns:a14="http://schemas.microsoft.com/office/drawing/2010/main" val="0"/>
              </a:ext>
            </a:extLst>
          </a:blip>
          <a:srcRect l="11913" t="27720" r="68716" b="28758"/>
          <a:stretch>
            <a:fillRect/>
          </a:stretch>
        </p:blipFill>
        <p:spPr>
          <a:xfrm>
            <a:off x="6656852" y="2214347"/>
            <a:ext cx="429151" cy="404274"/>
          </a:xfrm>
          <a:prstGeom prst="rect">
            <a:avLst/>
          </a:prstGeom>
        </p:spPr>
      </p:pic>
      <p:pic>
        <p:nvPicPr>
          <p:cNvPr id="16" name="Picture 15" descr="A black and grey logo&#10;&#10;AI-generated content may be incorrect.">
            <a:extLst>
              <a:ext uri="{FF2B5EF4-FFF2-40B4-BE49-F238E27FC236}">
                <a16:creationId xmlns:a16="http://schemas.microsoft.com/office/drawing/2014/main" id="{CC5B9051-FE50-BB56-3BF7-3B17166CD864}"/>
              </a:ext>
            </a:extLst>
          </p:cNvPr>
          <p:cNvPicPr>
            <a:picLocks noChangeAspect="1"/>
          </p:cNvPicPr>
          <p:nvPr/>
        </p:nvPicPr>
        <p:blipFill>
          <a:blip r:embed="rId3">
            <a:extLst>
              <a:ext uri="{28A0092B-C50C-407E-A947-70E740481C1C}">
                <a14:useLocalDpi xmlns:a14="http://schemas.microsoft.com/office/drawing/2010/main" val="0"/>
              </a:ext>
            </a:extLst>
          </a:blip>
          <a:srcRect l="11913" t="27720" r="68716" b="28758"/>
          <a:stretch>
            <a:fillRect/>
          </a:stretch>
        </p:blipFill>
        <p:spPr>
          <a:xfrm>
            <a:off x="4545213" y="2694821"/>
            <a:ext cx="429151" cy="404274"/>
          </a:xfrm>
          <a:prstGeom prst="rect">
            <a:avLst/>
          </a:prstGeom>
        </p:spPr>
      </p:pic>
      <p:pic>
        <p:nvPicPr>
          <p:cNvPr id="17" name="Picture 16" descr="A black and grey logo&#10;&#10;AI-generated content may be incorrect.">
            <a:extLst>
              <a:ext uri="{FF2B5EF4-FFF2-40B4-BE49-F238E27FC236}">
                <a16:creationId xmlns:a16="http://schemas.microsoft.com/office/drawing/2014/main" id="{FABD81FD-7966-7228-997A-58D7A65A02CB}"/>
              </a:ext>
            </a:extLst>
          </p:cNvPr>
          <p:cNvPicPr>
            <a:picLocks noChangeAspect="1"/>
          </p:cNvPicPr>
          <p:nvPr/>
        </p:nvPicPr>
        <p:blipFill>
          <a:blip r:embed="rId3">
            <a:extLst>
              <a:ext uri="{28A0092B-C50C-407E-A947-70E740481C1C}">
                <a14:useLocalDpi xmlns:a14="http://schemas.microsoft.com/office/drawing/2010/main" val="0"/>
              </a:ext>
            </a:extLst>
          </a:blip>
          <a:srcRect l="11913" t="27720" r="68716" b="28758"/>
          <a:stretch>
            <a:fillRect/>
          </a:stretch>
        </p:blipFill>
        <p:spPr>
          <a:xfrm>
            <a:off x="4644967" y="2606517"/>
            <a:ext cx="429151" cy="404274"/>
          </a:xfrm>
          <a:prstGeom prst="rect">
            <a:avLst/>
          </a:prstGeom>
        </p:spPr>
      </p:pic>
    </p:spTree>
    <p:extLst>
      <p:ext uri="{BB962C8B-B14F-4D97-AF65-F5344CB8AC3E}">
        <p14:creationId xmlns:p14="http://schemas.microsoft.com/office/powerpoint/2010/main" val="4230934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b="1" dirty="0"/>
              <a:t>Lecture </a:t>
            </a:r>
            <a:r>
              <a:rPr lang="en-US" b="1" dirty="0">
                <a:solidFill>
                  <a:schemeClr val="accent1"/>
                </a:solidFill>
              </a:rPr>
              <a:t>1.1</a:t>
            </a:r>
          </a:p>
          <a:p>
            <a:pPr lvl="1"/>
            <a:r>
              <a:rPr lang="en-US" b="1" dirty="0"/>
              <a:t>Introduction to APS106</a:t>
            </a:r>
          </a:p>
          <a:p>
            <a:r>
              <a:rPr lang="en-US" b="1" dirty="0"/>
              <a:t>Lecture </a:t>
            </a:r>
            <a:r>
              <a:rPr lang="en-US" b="1" dirty="0">
                <a:solidFill>
                  <a:schemeClr val="accent1"/>
                </a:solidFill>
              </a:rPr>
              <a:t>1.2</a:t>
            </a:r>
          </a:p>
          <a:p>
            <a:pPr lvl="1"/>
            <a:r>
              <a:rPr lang="en-US" dirty="0"/>
              <a:t>Computers, Programs, and The Coding Toolbox</a:t>
            </a:r>
          </a:p>
          <a:p>
            <a:r>
              <a:rPr lang="en-US" b="1" dirty="0"/>
              <a:t>Lecture </a:t>
            </a:r>
            <a:r>
              <a:rPr lang="en-US" b="1" dirty="0">
                <a:solidFill>
                  <a:schemeClr val="accent1"/>
                </a:solidFill>
              </a:rPr>
              <a:t>1.3</a:t>
            </a:r>
          </a:p>
          <a:p>
            <a:pPr lvl="1"/>
            <a:r>
              <a:rPr lang="en-US" dirty="0"/>
              <a:t>Variables, Expressions, and Operators</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0" name="Picture 14" descr="No photo description available.">
            <a:extLst>
              <a:ext uri="{FF2B5EF4-FFF2-40B4-BE49-F238E27FC236}">
                <a16:creationId xmlns:a16="http://schemas.microsoft.com/office/drawing/2014/main" id="{9F440E8D-81E1-4D83-A90D-345D571428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62" r="13042"/>
          <a:stretch/>
        </p:blipFill>
        <p:spPr bwMode="auto">
          <a:xfrm>
            <a:off x="8333459" y="3441028"/>
            <a:ext cx="2294810" cy="32911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a:bodyPr>
          <a:lstStyle/>
          <a:p>
            <a:r>
              <a:rPr lang="en-US" sz="3200" b="1" dirty="0"/>
              <a:t>I</a:t>
            </a:r>
            <a:r>
              <a:rPr lang="en-US" sz="3200" b="1" dirty="0">
                <a:solidFill>
                  <a:schemeClr val="accent6"/>
                </a:solidFill>
              </a:rPr>
              <a:t> </a:t>
            </a:r>
            <a:r>
              <a:rPr lang="en-US" sz="3200" b="1" dirty="0"/>
              <a:t>like doing other things</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4905188" cy="4835479"/>
          </a:xfrm>
        </p:spPr>
        <p:txBody>
          <a:bodyPr>
            <a:normAutofit fontScale="77500" lnSpcReduction="20000"/>
          </a:bodyPr>
          <a:lstStyle/>
          <a:p>
            <a:r>
              <a:rPr lang="en-CA" dirty="0"/>
              <a:t>I love travelling and have visited over </a:t>
            </a:r>
            <a:r>
              <a:rPr lang="en-CA" dirty="0">
                <a:solidFill>
                  <a:schemeClr val="accent1"/>
                </a:solidFill>
              </a:rPr>
              <a:t>20</a:t>
            </a:r>
            <a:r>
              <a:rPr lang="en-CA" dirty="0"/>
              <a:t> countries including France</a:t>
            </a:r>
            <a:r>
              <a:rPr lang="en-CA" dirty="0">
                <a:solidFill>
                  <a:schemeClr val="accent1"/>
                </a:solidFill>
              </a:rPr>
              <a:t>,</a:t>
            </a:r>
            <a:r>
              <a:rPr lang="en-CA" dirty="0"/>
              <a:t> Switzerland</a:t>
            </a:r>
            <a:r>
              <a:rPr lang="en-CA" dirty="0">
                <a:solidFill>
                  <a:schemeClr val="accent1"/>
                </a:solidFill>
              </a:rPr>
              <a:t>,</a:t>
            </a:r>
            <a:r>
              <a:rPr lang="en-CA" dirty="0"/>
              <a:t> Italy</a:t>
            </a:r>
            <a:r>
              <a:rPr lang="en-CA" dirty="0">
                <a:solidFill>
                  <a:schemeClr val="accent1"/>
                </a:solidFill>
              </a:rPr>
              <a:t>,</a:t>
            </a:r>
            <a:r>
              <a:rPr lang="en-CA" dirty="0"/>
              <a:t> Austria</a:t>
            </a:r>
            <a:r>
              <a:rPr lang="en-CA" dirty="0">
                <a:solidFill>
                  <a:schemeClr val="accent1"/>
                </a:solidFill>
              </a:rPr>
              <a:t>,</a:t>
            </a:r>
            <a:r>
              <a:rPr lang="en-CA" dirty="0"/>
              <a:t> Croatia</a:t>
            </a:r>
            <a:r>
              <a:rPr lang="en-CA" dirty="0">
                <a:solidFill>
                  <a:schemeClr val="accent1"/>
                </a:solidFill>
              </a:rPr>
              <a:t>,</a:t>
            </a:r>
            <a:r>
              <a:rPr lang="en-CA" dirty="0"/>
              <a:t> Costa Rica</a:t>
            </a:r>
            <a:r>
              <a:rPr lang="en-CA" dirty="0">
                <a:solidFill>
                  <a:schemeClr val="accent1"/>
                </a:solidFill>
              </a:rPr>
              <a:t>,</a:t>
            </a:r>
            <a:r>
              <a:rPr lang="en-CA" dirty="0"/>
              <a:t> Nicaragua</a:t>
            </a:r>
            <a:r>
              <a:rPr lang="en-CA" dirty="0">
                <a:solidFill>
                  <a:schemeClr val="accent1"/>
                </a:solidFill>
              </a:rPr>
              <a:t>,</a:t>
            </a:r>
            <a:r>
              <a:rPr lang="en-CA" dirty="0"/>
              <a:t> Panama</a:t>
            </a:r>
            <a:r>
              <a:rPr lang="en-CA" dirty="0">
                <a:solidFill>
                  <a:schemeClr val="accent1"/>
                </a:solidFill>
              </a:rPr>
              <a:t>,</a:t>
            </a:r>
            <a:r>
              <a:rPr lang="en-CA" dirty="0"/>
              <a:t> Peru</a:t>
            </a:r>
            <a:r>
              <a:rPr lang="en-CA" dirty="0">
                <a:solidFill>
                  <a:schemeClr val="accent1"/>
                </a:solidFill>
              </a:rPr>
              <a:t>,</a:t>
            </a:r>
            <a:r>
              <a:rPr lang="en-CA" dirty="0"/>
              <a:t> Bolivia</a:t>
            </a:r>
            <a:r>
              <a:rPr lang="en-CA" dirty="0">
                <a:solidFill>
                  <a:schemeClr val="accent1"/>
                </a:solidFill>
              </a:rPr>
              <a:t>,</a:t>
            </a:r>
            <a:r>
              <a:rPr lang="en-CA" dirty="0"/>
              <a:t> United States</a:t>
            </a:r>
            <a:r>
              <a:rPr lang="en-CA" dirty="0">
                <a:solidFill>
                  <a:schemeClr val="accent1"/>
                </a:solidFill>
              </a:rPr>
              <a:t>,</a:t>
            </a:r>
            <a:r>
              <a:rPr lang="en-CA" dirty="0"/>
              <a:t> Egypt</a:t>
            </a:r>
            <a:r>
              <a:rPr lang="en-CA" dirty="0">
                <a:solidFill>
                  <a:schemeClr val="accent1"/>
                </a:solidFill>
              </a:rPr>
              <a:t>,</a:t>
            </a:r>
            <a:r>
              <a:rPr lang="en-CA" dirty="0"/>
              <a:t> Turkey</a:t>
            </a:r>
            <a:r>
              <a:rPr lang="en-CA" dirty="0">
                <a:solidFill>
                  <a:schemeClr val="accent1"/>
                </a:solidFill>
              </a:rPr>
              <a:t>,</a:t>
            </a:r>
            <a:r>
              <a:rPr lang="en-CA" dirty="0"/>
              <a:t> Morocco</a:t>
            </a:r>
            <a:r>
              <a:rPr lang="en-CA" dirty="0">
                <a:solidFill>
                  <a:schemeClr val="accent1"/>
                </a:solidFill>
              </a:rPr>
              <a:t>,</a:t>
            </a:r>
            <a:r>
              <a:rPr lang="en-CA" dirty="0"/>
              <a:t> South Africa</a:t>
            </a:r>
            <a:r>
              <a:rPr lang="en-CA" dirty="0">
                <a:solidFill>
                  <a:schemeClr val="accent1"/>
                </a:solidFill>
              </a:rPr>
              <a:t>,</a:t>
            </a:r>
            <a:r>
              <a:rPr lang="en-CA" dirty="0"/>
              <a:t> and Namibia</a:t>
            </a:r>
            <a:r>
              <a:rPr lang="en-CA" dirty="0">
                <a:solidFill>
                  <a:schemeClr val="accent1"/>
                </a:solidFill>
              </a:rPr>
              <a:t>.</a:t>
            </a:r>
            <a:r>
              <a:rPr lang="en-CA" dirty="0"/>
              <a:t> </a:t>
            </a:r>
          </a:p>
          <a:p>
            <a:r>
              <a:rPr lang="en-CA" dirty="0"/>
              <a:t>I was a founding member </a:t>
            </a:r>
            <a:r>
              <a:rPr lang="en-CA" dirty="0">
                <a:solidFill>
                  <a:schemeClr val="accent1"/>
                </a:solidFill>
              </a:rPr>
              <a:t>of</a:t>
            </a:r>
            <a:r>
              <a:rPr lang="en-CA" dirty="0"/>
              <a:t> Ottawa</a:t>
            </a:r>
            <a:r>
              <a:rPr lang="en-CA" dirty="0">
                <a:solidFill>
                  <a:schemeClr val="accent1"/>
                </a:solidFill>
              </a:rPr>
              <a:t>’</a:t>
            </a:r>
            <a:r>
              <a:rPr lang="en-CA" dirty="0"/>
              <a:t>s premiere Beatles cover band</a:t>
            </a:r>
            <a:r>
              <a:rPr lang="en-CA" dirty="0">
                <a:solidFill>
                  <a:schemeClr val="accent1"/>
                </a:solidFill>
              </a:rPr>
              <a:t>.</a:t>
            </a:r>
          </a:p>
          <a:p>
            <a:r>
              <a:rPr lang="en-CA" dirty="0"/>
              <a:t>I love camping</a:t>
            </a:r>
            <a:r>
              <a:rPr lang="en-CA" dirty="0">
                <a:solidFill>
                  <a:schemeClr val="accent1"/>
                </a:solidFill>
              </a:rPr>
              <a:t>,</a:t>
            </a:r>
            <a:r>
              <a:rPr lang="en-CA" dirty="0"/>
              <a:t> hiking</a:t>
            </a:r>
            <a:r>
              <a:rPr lang="en-CA" dirty="0">
                <a:solidFill>
                  <a:schemeClr val="accent1"/>
                </a:solidFill>
              </a:rPr>
              <a:t>, and </a:t>
            </a:r>
            <a:r>
              <a:rPr lang="en-CA" dirty="0"/>
              <a:t>surfing</a:t>
            </a:r>
            <a:r>
              <a:rPr lang="en-CA" dirty="0">
                <a:solidFill>
                  <a:schemeClr val="accent1"/>
                </a:solidFill>
              </a:rPr>
              <a:t>.</a:t>
            </a:r>
          </a:p>
          <a:p>
            <a:r>
              <a:rPr lang="en-CA" dirty="0"/>
              <a:t>I have a wonderful baby boy named </a:t>
            </a:r>
            <a:r>
              <a:rPr lang="en-CA" dirty="0">
                <a:solidFill>
                  <a:schemeClr val="accent6"/>
                </a:solidFill>
              </a:rPr>
              <a:t>A</a:t>
            </a:r>
            <a:r>
              <a:rPr lang="en-CA" dirty="0">
                <a:solidFill>
                  <a:schemeClr val="accent1"/>
                </a:solidFill>
              </a:rPr>
              <a:t>very</a:t>
            </a:r>
            <a:r>
              <a:rPr lang="en-CA" dirty="0"/>
              <a:t> </a:t>
            </a:r>
            <a:r>
              <a:rPr lang="en-CA" dirty="0">
                <a:solidFill>
                  <a:schemeClr val="accent6"/>
                </a:solidFill>
              </a:rPr>
              <a:t>Goodfellow</a:t>
            </a:r>
            <a:r>
              <a:rPr lang="en-CA" dirty="0"/>
              <a:t> and baby girl name August</a:t>
            </a:r>
            <a:r>
              <a:rPr lang="en-CA" dirty="0">
                <a:solidFill>
                  <a:schemeClr val="accent1"/>
                </a:solidFill>
              </a:rPr>
              <a:t>.</a:t>
            </a:r>
          </a:p>
          <a:p>
            <a:r>
              <a:rPr lang="en-CA" dirty="0"/>
              <a:t>I love building things with code </a:t>
            </a:r>
            <a:r>
              <a:rPr lang="en-CA" dirty="0">
                <a:solidFill>
                  <a:schemeClr val="accent6"/>
                </a:solidFill>
              </a:rPr>
              <a:t>(</a:t>
            </a:r>
            <a:r>
              <a:rPr lang="en-CA" dirty="0"/>
              <a:t>        Seb</a:t>
            </a:r>
            <a:r>
              <a:rPr lang="en-CA" dirty="0">
                <a:solidFill>
                  <a:schemeClr val="accent1"/>
                </a:solidFill>
              </a:rPr>
              <a:t>-</a:t>
            </a:r>
            <a:r>
              <a:rPr lang="en-CA" dirty="0"/>
              <a:t>Good</a:t>
            </a:r>
            <a:r>
              <a:rPr lang="en-CA" dirty="0">
                <a:solidFill>
                  <a:schemeClr val="accent6"/>
                </a:solidFill>
              </a:rPr>
              <a:t>)</a:t>
            </a:r>
            <a:r>
              <a:rPr lang="en-CA" dirty="0">
                <a:solidFill>
                  <a:schemeClr val="accent1"/>
                </a:solidFill>
              </a:rPr>
              <a:t>.</a:t>
            </a:r>
            <a:r>
              <a:rPr lang="en-CA" dirty="0"/>
              <a:t> </a:t>
            </a:r>
          </a:p>
        </p:txBody>
      </p:sp>
      <p:pic>
        <p:nvPicPr>
          <p:cNvPr id="9222" name="Picture 6" descr="Raj Lab - [Join Us]">
            <a:extLst>
              <a:ext uri="{FF2B5EF4-FFF2-40B4-BE49-F238E27FC236}">
                <a16:creationId xmlns:a16="http://schemas.microsoft.com/office/drawing/2014/main" id="{3AF9B0ED-5D5E-406A-BB02-DA45204E3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685" y="5448288"/>
            <a:ext cx="653230" cy="653230"/>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No photo description available.">
            <a:extLst>
              <a:ext uri="{FF2B5EF4-FFF2-40B4-BE49-F238E27FC236}">
                <a16:creationId xmlns:a16="http://schemas.microsoft.com/office/drawing/2014/main" id="{2BBA2494-711C-43D6-8FBA-BE5946790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815"/>
          <a:stretch/>
        </p:blipFill>
        <p:spPr bwMode="auto">
          <a:xfrm>
            <a:off x="6360081" y="495231"/>
            <a:ext cx="2795717" cy="2945566"/>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No photo description available.">
            <a:extLst>
              <a:ext uri="{FF2B5EF4-FFF2-40B4-BE49-F238E27FC236}">
                <a16:creationId xmlns:a16="http://schemas.microsoft.com/office/drawing/2014/main" id="{E19F0BE2-FC0C-46B4-80B4-466A67FD89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96" r="14553"/>
          <a:stretch/>
        </p:blipFill>
        <p:spPr bwMode="auto">
          <a:xfrm>
            <a:off x="10623241" y="3440795"/>
            <a:ext cx="1568759" cy="329134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No photo description available.">
            <a:extLst>
              <a:ext uri="{FF2B5EF4-FFF2-40B4-BE49-F238E27FC236}">
                <a16:creationId xmlns:a16="http://schemas.microsoft.com/office/drawing/2014/main" id="{401F3F55-A9E5-4CD0-967F-642912B3A4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3984" b="37720"/>
          <a:stretch/>
        </p:blipFill>
        <p:spPr bwMode="auto">
          <a:xfrm>
            <a:off x="9140882" y="495113"/>
            <a:ext cx="3051118" cy="29455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855C69-A86D-48E7-9633-A6680A835ECF}"/>
              </a:ext>
            </a:extLst>
          </p:cNvPr>
          <p:cNvPicPr>
            <a:picLocks noChangeAspect="1"/>
          </p:cNvPicPr>
          <p:nvPr/>
        </p:nvPicPr>
        <p:blipFill rotWithShape="1">
          <a:blip r:embed="rId7"/>
          <a:srcRect l="19133" t="7649" r="68030" b="51471"/>
          <a:stretch/>
        </p:blipFill>
        <p:spPr>
          <a:xfrm>
            <a:off x="6360081" y="3441029"/>
            <a:ext cx="2004371" cy="3291108"/>
          </a:xfrm>
          <a:prstGeom prst="rect">
            <a:avLst/>
          </a:prstGeom>
        </p:spPr>
      </p:pic>
      <p:sp>
        <p:nvSpPr>
          <p:cNvPr id="5" name="Rectangle 4">
            <a:extLst>
              <a:ext uri="{FF2B5EF4-FFF2-40B4-BE49-F238E27FC236}">
                <a16:creationId xmlns:a16="http://schemas.microsoft.com/office/drawing/2014/main" id="{DBF159EB-E485-4A23-A597-52A64287B32D}"/>
              </a:ext>
            </a:extLst>
          </p:cNvPr>
          <p:cNvSpPr/>
          <p:nvPr/>
        </p:nvSpPr>
        <p:spPr>
          <a:xfrm>
            <a:off x="6135457" y="362078"/>
            <a:ext cx="292775" cy="6495190"/>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5591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88FD0-B2C1-D4BA-18F1-96276D926478}"/>
              </a:ext>
            </a:extLst>
          </p:cNvPr>
          <p:cNvSpPr>
            <a:spLocks noGrp="1"/>
          </p:cNvSpPr>
          <p:nvPr>
            <p:ph type="title"/>
          </p:nvPr>
        </p:nvSpPr>
        <p:spPr/>
        <p:txBody>
          <a:bodyPr>
            <a:normAutofit/>
          </a:bodyPr>
          <a:lstStyle/>
          <a:p>
            <a:r>
              <a:rPr lang="en-US" sz="3600" b="1" dirty="0"/>
              <a:t>Charlie</a:t>
            </a:r>
            <a:r>
              <a:rPr lang="en-US" sz="3600" b="1" dirty="0">
                <a:solidFill>
                  <a:schemeClr val="accent3"/>
                </a:solidFill>
              </a:rPr>
              <a:t>.</a:t>
            </a:r>
          </a:p>
        </p:txBody>
      </p:sp>
      <p:sp>
        <p:nvSpPr>
          <p:cNvPr id="3" name="Content Placeholder 2">
            <a:extLst>
              <a:ext uri="{FF2B5EF4-FFF2-40B4-BE49-F238E27FC236}">
                <a16:creationId xmlns:a16="http://schemas.microsoft.com/office/drawing/2014/main" id="{E5C882E2-EE77-44D2-6A52-48CE767342CC}"/>
              </a:ext>
            </a:extLst>
          </p:cNvPr>
          <p:cNvSpPr>
            <a:spLocks noGrp="1"/>
          </p:cNvSpPr>
          <p:nvPr>
            <p:ph idx="1"/>
          </p:nvPr>
        </p:nvSpPr>
        <p:spPr>
          <a:xfrm>
            <a:off x="838200" y="1825624"/>
            <a:ext cx="6957060" cy="4835479"/>
          </a:xfrm>
        </p:spPr>
        <p:txBody>
          <a:bodyPr>
            <a:normAutofit lnSpcReduction="10000"/>
          </a:bodyPr>
          <a:lstStyle/>
          <a:p>
            <a:r>
              <a:rPr lang="en-US" sz="2600" dirty="0" err="1"/>
              <a:t>BASc</a:t>
            </a:r>
            <a:r>
              <a:rPr lang="en-US" sz="2600" dirty="0"/>
              <a:t> in Biomedical Engineering </a:t>
            </a:r>
            <a:r>
              <a:rPr lang="en-US" sz="2600" dirty="0">
                <a:solidFill>
                  <a:schemeClr val="accent6"/>
                </a:solidFill>
              </a:rPr>
              <a:t>@</a:t>
            </a:r>
            <a:r>
              <a:rPr lang="en-US" sz="2600" dirty="0"/>
              <a:t> UBC 2024</a:t>
            </a:r>
            <a:r>
              <a:rPr lang="en-US" sz="2600" dirty="0">
                <a:solidFill>
                  <a:schemeClr val="accent6"/>
                </a:solidFill>
              </a:rPr>
              <a:t>.</a:t>
            </a:r>
          </a:p>
          <a:p>
            <a:pPr lvl="1"/>
            <a:r>
              <a:rPr lang="en-US" sz="2200" dirty="0"/>
              <a:t>My co</a:t>
            </a:r>
            <a:r>
              <a:rPr lang="en-US" sz="2200" dirty="0">
                <a:solidFill>
                  <a:schemeClr val="accent6"/>
                </a:solidFill>
              </a:rPr>
              <a:t>-</a:t>
            </a:r>
            <a:r>
              <a:rPr lang="en-US" sz="2200" dirty="0"/>
              <a:t>op</a:t>
            </a:r>
            <a:r>
              <a:rPr lang="en-US" sz="2200" dirty="0">
                <a:solidFill>
                  <a:schemeClr val="accent6"/>
                </a:solidFill>
              </a:rPr>
              <a:t>,</a:t>
            </a:r>
            <a:r>
              <a:rPr lang="en-US" sz="2200" dirty="0"/>
              <a:t> research</a:t>
            </a:r>
            <a:r>
              <a:rPr lang="en-US" sz="2200" dirty="0">
                <a:solidFill>
                  <a:schemeClr val="accent6"/>
                </a:solidFill>
              </a:rPr>
              <a:t>,</a:t>
            </a:r>
            <a:r>
              <a:rPr lang="en-US" sz="2200" dirty="0"/>
              <a:t> and capstone work all focused on medical imaging and medical devices </a:t>
            </a:r>
            <a:r>
              <a:rPr lang="en-US" sz="2200" dirty="0">
                <a:solidFill>
                  <a:schemeClr val="accent6"/>
                </a:solidFill>
              </a:rPr>
              <a:t>-</a:t>
            </a:r>
            <a:r>
              <a:rPr lang="en-US" sz="2200" dirty="0"/>
              <a:t> a lot of </a:t>
            </a:r>
            <a:r>
              <a:rPr lang="en-US" sz="2200" b="1" dirty="0">
                <a:solidFill>
                  <a:srgbClr val="66FF99"/>
                </a:solidFill>
              </a:rPr>
              <a:t>coding</a:t>
            </a:r>
            <a:r>
              <a:rPr lang="en-US" sz="2200" dirty="0">
                <a:solidFill>
                  <a:schemeClr val="accent6"/>
                </a:solidFill>
              </a:rPr>
              <a:t>/</a:t>
            </a:r>
            <a:r>
              <a:rPr lang="en-US" sz="2200" b="1" dirty="0">
                <a:solidFill>
                  <a:srgbClr val="66FF99"/>
                </a:solidFill>
              </a:rPr>
              <a:t>Software</a:t>
            </a:r>
            <a:r>
              <a:rPr lang="en-US" sz="2200" dirty="0">
                <a:solidFill>
                  <a:schemeClr val="accent6"/>
                </a:solidFill>
              </a:rPr>
              <a:t>!</a:t>
            </a:r>
          </a:p>
          <a:p>
            <a:r>
              <a:rPr lang="en-US" sz="2600" dirty="0"/>
              <a:t>I started my PhD in Biomedical Engineering this past September</a:t>
            </a:r>
            <a:r>
              <a:rPr lang="en-US" sz="2600" dirty="0">
                <a:solidFill>
                  <a:schemeClr val="accent6"/>
                </a:solidFill>
              </a:rPr>
              <a:t>.</a:t>
            </a:r>
          </a:p>
          <a:p>
            <a:pPr lvl="1"/>
            <a:r>
              <a:rPr lang="en-US" sz="2200" dirty="0"/>
              <a:t>Looking at Assistive Technologies for children, specifically Brain Computer Interfaces </a:t>
            </a:r>
            <a:r>
              <a:rPr lang="en-US" sz="2200" dirty="0">
                <a:solidFill>
                  <a:schemeClr val="accent6"/>
                </a:solidFill>
              </a:rPr>
              <a:t>–</a:t>
            </a:r>
            <a:r>
              <a:rPr lang="en-US" sz="2200" dirty="0"/>
              <a:t> read brain signals to figure out intent </a:t>
            </a:r>
            <a:r>
              <a:rPr lang="en-US" sz="2200" dirty="0">
                <a:solidFill>
                  <a:srgbClr val="66FF66"/>
                </a:solidFill>
              </a:rPr>
              <a:t>(</a:t>
            </a:r>
            <a:r>
              <a:rPr lang="en-US" sz="2200" dirty="0"/>
              <a:t>mind reading</a:t>
            </a:r>
            <a:r>
              <a:rPr lang="en-US" sz="2200" dirty="0">
                <a:solidFill>
                  <a:schemeClr val="accent6"/>
                </a:solidFill>
              </a:rPr>
              <a:t>!</a:t>
            </a:r>
            <a:r>
              <a:rPr lang="en-US" sz="2200" dirty="0">
                <a:solidFill>
                  <a:srgbClr val="66FF66"/>
                </a:solidFill>
              </a:rPr>
              <a:t>)</a:t>
            </a:r>
            <a:r>
              <a:rPr lang="en-US" sz="2200" dirty="0">
                <a:solidFill>
                  <a:schemeClr val="accent6"/>
                </a:solidFill>
              </a:rPr>
              <a:t>.</a:t>
            </a:r>
            <a:r>
              <a:rPr lang="en-US" sz="2200" dirty="0"/>
              <a:t> </a:t>
            </a:r>
          </a:p>
          <a:p>
            <a:pPr lvl="1"/>
            <a:r>
              <a:rPr lang="en-US" sz="2200" dirty="0"/>
              <a:t>Machine learning and a lot of </a:t>
            </a:r>
            <a:r>
              <a:rPr lang="en-US" sz="2200" b="1" dirty="0"/>
              <a:t>coding</a:t>
            </a:r>
            <a:r>
              <a:rPr lang="en-US" sz="2200" dirty="0">
                <a:solidFill>
                  <a:schemeClr val="accent6"/>
                </a:solidFill>
              </a:rPr>
              <a:t>!</a:t>
            </a:r>
          </a:p>
          <a:p>
            <a:r>
              <a:rPr lang="en-US" sz="2600" dirty="0"/>
              <a:t>I absolutely love teaching</a:t>
            </a:r>
            <a:r>
              <a:rPr lang="en-US" sz="2600" dirty="0">
                <a:solidFill>
                  <a:schemeClr val="accent6"/>
                </a:solidFill>
              </a:rPr>
              <a:t>, </a:t>
            </a:r>
            <a:r>
              <a:rPr lang="en-US" sz="2600" dirty="0"/>
              <a:t>and outside of work</a:t>
            </a:r>
            <a:r>
              <a:rPr lang="en-US" sz="2600" dirty="0">
                <a:solidFill>
                  <a:schemeClr val="accent6"/>
                </a:solidFill>
              </a:rPr>
              <a:t>,</a:t>
            </a:r>
            <a:r>
              <a:rPr lang="en-US" sz="2600" dirty="0"/>
              <a:t> stay active with a lot of running</a:t>
            </a:r>
            <a:r>
              <a:rPr lang="en-US" sz="2600" dirty="0">
                <a:solidFill>
                  <a:schemeClr val="accent6"/>
                </a:solidFill>
              </a:rPr>
              <a:t>,</a:t>
            </a:r>
            <a:r>
              <a:rPr lang="en-US" sz="2600" dirty="0"/>
              <a:t> hiking</a:t>
            </a:r>
            <a:r>
              <a:rPr lang="en-US" sz="2600" dirty="0">
                <a:solidFill>
                  <a:schemeClr val="accent6"/>
                </a:solidFill>
              </a:rPr>
              <a:t>,</a:t>
            </a:r>
            <a:r>
              <a:rPr lang="en-US" sz="2600" dirty="0"/>
              <a:t> cycling</a:t>
            </a:r>
            <a:r>
              <a:rPr lang="en-US" sz="2600" dirty="0">
                <a:solidFill>
                  <a:schemeClr val="accent6"/>
                </a:solidFill>
              </a:rPr>
              <a:t>,</a:t>
            </a:r>
            <a:r>
              <a:rPr lang="en-US" sz="2600" dirty="0"/>
              <a:t> and climbing</a:t>
            </a:r>
            <a:r>
              <a:rPr lang="en-US" sz="2600" dirty="0">
                <a:solidFill>
                  <a:schemeClr val="accent6"/>
                </a:solidFill>
              </a:rPr>
              <a:t>!</a:t>
            </a:r>
          </a:p>
          <a:p>
            <a:endParaRPr lang="en-US" sz="2600" dirty="0"/>
          </a:p>
        </p:txBody>
      </p:sp>
      <p:pic>
        <p:nvPicPr>
          <p:cNvPr id="5" name="Picture 4" descr="A person sitting on the floor with a dog&#10;&#10;AI-generated content may be incorrect.">
            <a:extLst>
              <a:ext uri="{FF2B5EF4-FFF2-40B4-BE49-F238E27FC236}">
                <a16:creationId xmlns:a16="http://schemas.microsoft.com/office/drawing/2014/main" id="{FCA507D8-F447-9540-1165-57D1FA98E8E9}"/>
              </a:ext>
            </a:extLst>
          </p:cNvPr>
          <p:cNvPicPr>
            <a:picLocks noChangeAspect="1"/>
          </p:cNvPicPr>
          <p:nvPr/>
        </p:nvPicPr>
        <p:blipFill>
          <a:blip r:embed="rId2">
            <a:extLst>
              <a:ext uri="{28A0092B-C50C-407E-A947-70E740481C1C}">
                <a14:useLocalDpi xmlns:a14="http://schemas.microsoft.com/office/drawing/2010/main" val="0"/>
              </a:ext>
            </a:extLst>
          </a:blip>
          <a:srcRect l="4123" t="9078" r="22316" b="29117"/>
          <a:stretch>
            <a:fillRect/>
          </a:stretch>
        </p:blipFill>
        <p:spPr>
          <a:xfrm>
            <a:off x="9360200" y="659069"/>
            <a:ext cx="2607695" cy="2655434"/>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and person taking a selfie on a rocky mountain&#10;&#10;AI-generated content may be incorrect.">
            <a:extLst>
              <a:ext uri="{FF2B5EF4-FFF2-40B4-BE49-F238E27FC236}">
                <a16:creationId xmlns:a16="http://schemas.microsoft.com/office/drawing/2014/main" id="{6F625D28-DABD-2317-21E5-3DACCFF89A7E}"/>
              </a:ext>
            </a:extLst>
          </p:cNvPr>
          <p:cNvPicPr>
            <a:picLocks noChangeAspect="1"/>
          </p:cNvPicPr>
          <p:nvPr/>
        </p:nvPicPr>
        <p:blipFill>
          <a:blip r:embed="rId3">
            <a:extLst>
              <a:ext uri="{28A0092B-C50C-407E-A947-70E740481C1C}">
                <a14:useLocalDpi xmlns:a14="http://schemas.microsoft.com/office/drawing/2010/main" val="0"/>
              </a:ext>
            </a:extLst>
          </a:blip>
          <a:srcRect t="26723" r="15542" b="10563"/>
          <a:stretch>
            <a:fillRect/>
          </a:stretch>
        </p:blipFill>
        <p:spPr>
          <a:xfrm>
            <a:off x="9308692" y="3922531"/>
            <a:ext cx="2682063" cy="2655434"/>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1FB75CAE-41C8-0B13-1C4B-26935D50D7E0}"/>
              </a:ext>
            </a:extLst>
          </p:cNvPr>
          <p:cNvPicPr>
            <a:picLocks noChangeAspect="1"/>
          </p:cNvPicPr>
          <p:nvPr/>
        </p:nvPicPr>
        <p:blipFill>
          <a:blip r:embed="rId4"/>
          <a:srcRect l="11647" r="13163"/>
          <a:stretch>
            <a:fillRect/>
          </a:stretch>
        </p:blipFill>
        <p:spPr>
          <a:xfrm>
            <a:off x="8008529" y="2338476"/>
            <a:ext cx="2600325" cy="2593738"/>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7105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Being Respectful is an Expectation</a:t>
            </a:r>
            <a:r>
              <a:rPr lang="en-US" b="1" dirty="0">
                <a:solidFill>
                  <a:schemeClr val="accent6"/>
                </a:solidFill>
              </a:rPr>
              <a:t>.</a:t>
            </a: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p:txBody>
          <a:bodyPr/>
          <a:lstStyle/>
          <a:p>
            <a:r>
              <a:rPr lang="en-US" dirty="0"/>
              <a:t>Talking</a:t>
            </a:r>
            <a:r>
              <a:rPr lang="en-US" dirty="0">
                <a:solidFill>
                  <a:schemeClr val="accent6"/>
                </a:solidFill>
              </a:rPr>
              <a:t>.</a:t>
            </a:r>
          </a:p>
          <a:p>
            <a:endParaRPr lang="en-US" dirty="0"/>
          </a:p>
          <a:p>
            <a:r>
              <a:rPr lang="en-US" dirty="0"/>
              <a:t>Working on other courses</a:t>
            </a:r>
            <a:r>
              <a:rPr lang="en-US" dirty="0">
                <a:solidFill>
                  <a:schemeClr val="accent6"/>
                </a:solidFill>
              </a:rPr>
              <a:t>.</a:t>
            </a:r>
          </a:p>
          <a:p>
            <a:endParaRPr lang="en-US" dirty="0"/>
          </a:p>
          <a:p>
            <a:r>
              <a:rPr lang="en-US" dirty="0"/>
              <a:t>Eating</a:t>
            </a:r>
            <a:r>
              <a:rPr lang="en-US" dirty="0">
                <a:solidFill>
                  <a:schemeClr val="accent6"/>
                </a:solidFill>
              </a:rPr>
              <a:t>.</a:t>
            </a:r>
          </a:p>
          <a:p>
            <a:endParaRPr lang="en-US" dirty="0"/>
          </a:p>
          <a:p>
            <a:r>
              <a:rPr lang="en-US" dirty="0"/>
              <a:t>Being Late for Lectures</a:t>
            </a:r>
            <a:r>
              <a:rPr lang="en-US" dirty="0">
                <a:solidFill>
                  <a:schemeClr val="accent6"/>
                </a:solidFill>
              </a:rPr>
              <a:t>.</a:t>
            </a:r>
          </a:p>
        </p:txBody>
      </p:sp>
      <p:pic>
        <p:nvPicPr>
          <p:cNvPr id="5" name="Picture 4">
            <a:extLst>
              <a:ext uri="{FF2B5EF4-FFF2-40B4-BE49-F238E27FC236}">
                <a16:creationId xmlns:a16="http://schemas.microsoft.com/office/drawing/2014/main" id="{4A4E3C0D-DBC8-4318-8993-AAFF414C4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611" y="1640543"/>
            <a:ext cx="3693174" cy="2076742"/>
          </a:xfrm>
          <a:prstGeom prst="rect">
            <a:avLst/>
          </a:prstGeom>
          <a:ln>
            <a:solidFill>
              <a:schemeClr val="accent3"/>
            </a:solidFill>
          </a:ln>
        </p:spPr>
      </p:pic>
      <p:pic>
        <p:nvPicPr>
          <p:cNvPr id="6" name="Picture 5" descr="A picture containing indoor, table, desk, toy&#10;&#10;Description generated with very high confidence">
            <a:extLst>
              <a:ext uri="{FF2B5EF4-FFF2-40B4-BE49-F238E27FC236}">
                <a16:creationId xmlns:a16="http://schemas.microsoft.com/office/drawing/2014/main" id="{78837043-27AB-4AF6-9A11-74223690D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11" y="3974166"/>
            <a:ext cx="3691988" cy="2076743"/>
          </a:xfrm>
          <a:prstGeom prst="rect">
            <a:avLst/>
          </a:prstGeom>
          <a:ln>
            <a:solidFill>
              <a:schemeClr val="accent3"/>
            </a:solidFill>
          </a:ln>
        </p:spPr>
      </p:pic>
      <p:sp>
        <p:nvSpPr>
          <p:cNvPr id="4" name="Rectangle 3">
            <a:extLst>
              <a:ext uri="{FF2B5EF4-FFF2-40B4-BE49-F238E27FC236}">
                <a16:creationId xmlns:a16="http://schemas.microsoft.com/office/drawing/2014/main" id="{54153F24-AC42-DBC3-E527-C101C9CC50A4}"/>
              </a:ext>
            </a:extLst>
          </p:cNvPr>
          <p:cNvSpPr/>
          <p:nvPr/>
        </p:nvSpPr>
        <p:spPr>
          <a:xfrm>
            <a:off x="723900" y="3497581"/>
            <a:ext cx="5669280" cy="2266602"/>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500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5E9AD-F10E-48EE-8AFB-6F6C500C3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143" y="1616459"/>
            <a:ext cx="3660926" cy="2059271"/>
          </a:xfrm>
          <a:prstGeom prst="rect">
            <a:avLst/>
          </a:prstGeom>
          <a:ln>
            <a:solidFill>
              <a:schemeClr val="accent3"/>
            </a:solidFill>
          </a:ln>
        </p:spPr>
      </p:pic>
      <p:pic>
        <p:nvPicPr>
          <p:cNvPr id="6" name="Picture 5" descr="A picture containing person, indoor, wall, man&#10;&#10;Description generated with very high confidence">
            <a:extLst>
              <a:ext uri="{FF2B5EF4-FFF2-40B4-BE49-F238E27FC236}">
                <a16:creationId xmlns:a16="http://schemas.microsoft.com/office/drawing/2014/main" id="{9CE187A3-88AD-414B-8CE8-AB8CD71F0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5274" y="3792128"/>
            <a:ext cx="3660926" cy="2752576"/>
          </a:xfrm>
          <a:prstGeom prst="rect">
            <a:avLst/>
          </a:prstGeom>
          <a:ln>
            <a:solidFill>
              <a:schemeClr val="accent3"/>
            </a:solidFill>
          </a:ln>
        </p:spPr>
      </p:pic>
      <p:sp>
        <p:nvSpPr>
          <p:cNvPr id="8" name="Title 1">
            <a:extLst>
              <a:ext uri="{FF2B5EF4-FFF2-40B4-BE49-F238E27FC236}">
                <a16:creationId xmlns:a16="http://schemas.microsoft.com/office/drawing/2014/main" id="{1F6B7570-9CEE-5123-2274-9D91D5F55D34}"/>
              </a:ext>
            </a:extLst>
          </p:cNvPr>
          <p:cNvSpPr txBox="1">
            <a:spLocks/>
          </p:cNvSpPr>
          <p:nvPr/>
        </p:nvSpPr>
        <p:spPr>
          <a:xfrm>
            <a:off x="990600" y="879914"/>
            <a:ext cx="10515600" cy="65614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sz="4000" b="1" dirty="0"/>
              <a:t>Being Respectful is an Expectation</a:t>
            </a:r>
            <a:r>
              <a:rPr lang="en-US" sz="4000" b="1" dirty="0">
                <a:solidFill>
                  <a:schemeClr val="accent6"/>
                </a:solidFill>
              </a:rPr>
              <a:t>.</a:t>
            </a:r>
          </a:p>
        </p:txBody>
      </p:sp>
      <p:sp>
        <p:nvSpPr>
          <p:cNvPr id="7" name="Content Placeholder 2">
            <a:extLst>
              <a:ext uri="{FF2B5EF4-FFF2-40B4-BE49-F238E27FC236}">
                <a16:creationId xmlns:a16="http://schemas.microsoft.com/office/drawing/2014/main" id="{F89F0D43-7D4F-CFAE-9533-14889187F493}"/>
              </a:ext>
            </a:extLst>
          </p:cNvPr>
          <p:cNvSpPr>
            <a:spLocks noGrp="1"/>
          </p:cNvSpPr>
          <p:nvPr>
            <p:ph idx="1"/>
          </p:nvPr>
        </p:nvSpPr>
        <p:spPr>
          <a:xfrm>
            <a:off x="838200" y="1825624"/>
            <a:ext cx="10515600" cy="4835479"/>
          </a:xfrm>
        </p:spPr>
        <p:txBody>
          <a:bodyPr/>
          <a:lstStyle/>
          <a:p>
            <a:r>
              <a:rPr lang="en-US" dirty="0"/>
              <a:t>Talking</a:t>
            </a:r>
            <a:r>
              <a:rPr lang="en-US" dirty="0">
                <a:solidFill>
                  <a:schemeClr val="accent6"/>
                </a:solidFill>
              </a:rPr>
              <a:t>.</a:t>
            </a:r>
          </a:p>
          <a:p>
            <a:endParaRPr lang="en-US" dirty="0"/>
          </a:p>
          <a:p>
            <a:r>
              <a:rPr lang="en-US" dirty="0"/>
              <a:t>Working on other courses</a:t>
            </a:r>
            <a:r>
              <a:rPr lang="en-US" dirty="0">
                <a:solidFill>
                  <a:schemeClr val="accent6"/>
                </a:solidFill>
              </a:rPr>
              <a:t>.</a:t>
            </a:r>
          </a:p>
          <a:p>
            <a:endParaRPr lang="en-US" dirty="0"/>
          </a:p>
          <a:p>
            <a:r>
              <a:rPr lang="en-US" dirty="0"/>
              <a:t>Eating</a:t>
            </a:r>
            <a:r>
              <a:rPr lang="en-US" dirty="0">
                <a:solidFill>
                  <a:schemeClr val="accent6"/>
                </a:solidFill>
              </a:rPr>
              <a:t>.</a:t>
            </a:r>
          </a:p>
          <a:p>
            <a:endParaRPr lang="en-US" dirty="0"/>
          </a:p>
          <a:p>
            <a:r>
              <a:rPr lang="en-US" dirty="0"/>
              <a:t>Being Late for Lectures</a:t>
            </a:r>
            <a:r>
              <a:rPr lang="en-US" dirty="0">
                <a:solidFill>
                  <a:schemeClr val="accent6"/>
                </a:solidFill>
              </a:rPr>
              <a:t>.</a:t>
            </a:r>
          </a:p>
        </p:txBody>
      </p:sp>
      <p:sp>
        <p:nvSpPr>
          <p:cNvPr id="9" name="Rectangle 8">
            <a:extLst>
              <a:ext uri="{FF2B5EF4-FFF2-40B4-BE49-F238E27FC236}">
                <a16:creationId xmlns:a16="http://schemas.microsoft.com/office/drawing/2014/main" id="{BDF23A76-7CE9-D581-216C-76F706326F64}"/>
              </a:ext>
            </a:extLst>
          </p:cNvPr>
          <p:cNvSpPr/>
          <p:nvPr/>
        </p:nvSpPr>
        <p:spPr>
          <a:xfrm>
            <a:off x="723900" y="1616459"/>
            <a:ext cx="5669280" cy="1911601"/>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01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Ask Questions</a:t>
            </a:r>
            <a:r>
              <a:rPr lang="en-US" b="1" dirty="0">
                <a:solidFill>
                  <a:schemeClr val="accent6"/>
                </a:solidFill>
              </a:rPr>
              <a:t>!</a:t>
            </a: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a:xfrm>
            <a:off x="838200" y="1825624"/>
            <a:ext cx="5928360" cy="4835479"/>
          </a:xfrm>
        </p:spPr>
        <p:txBody>
          <a:bodyPr/>
          <a:lstStyle/>
          <a:p>
            <a:r>
              <a:rPr lang="en-US" dirty="0"/>
              <a:t>Ask questions as much as possible</a:t>
            </a:r>
            <a:r>
              <a:rPr lang="en-US" dirty="0">
                <a:solidFill>
                  <a:schemeClr val="accent3"/>
                </a:solidFill>
              </a:rPr>
              <a:t>.</a:t>
            </a:r>
          </a:p>
          <a:p>
            <a:r>
              <a:rPr lang="en-US" dirty="0"/>
              <a:t>Ask</a:t>
            </a:r>
            <a:r>
              <a:rPr lang="en-US" b="1" dirty="0"/>
              <a:t> </a:t>
            </a:r>
            <a:r>
              <a:rPr lang="en-US" b="1" dirty="0">
                <a:solidFill>
                  <a:schemeClr val="accent6"/>
                </a:solidFill>
              </a:rPr>
              <a:t>as soon as </a:t>
            </a:r>
            <a:r>
              <a:rPr lang="en-US" dirty="0"/>
              <a:t>you feel confused</a:t>
            </a:r>
            <a:r>
              <a:rPr lang="en-US" dirty="0">
                <a:solidFill>
                  <a:schemeClr val="accent6"/>
                </a:solidFill>
              </a:rPr>
              <a:t>!</a:t>
            </a:r>
          </a:p>
          <a:p>
            <a:r>
              <a:rPr lang="en-US" dirty="0"/>
              <a:t>Ask each other questions in person or on Piazza and help if you think you know the answer</a:t>
            </a:r>
            <a:r>
              <a:rPr lang="en-US" dirty="0">
                <a:solidFill>
                  <a:schemeClr val="accent6"/>
                </a:solidFill>
              </a:rPr>
              <a:t>.</a:t>
            </a:r>
          </a:p>
          <a:p>
            <a:r>
              <a:rPr lang="en-US" b="1" dirty="0">
                <a:solidFill>
                  <a:srgbClr val="66FF99"/>
                </a:solidFill>
              </a:rPr>
              <a:t>Never forget </a:t>
            </a:r>
            <a:r>
              <a:rPr lang="en-US" dirty="0">
                <a:solidFill>
                  <a:schemeClr val="accent6"/>
                </a:solidFill>
              </a:rPr>
              <a:t>-</a:t>
            </a:r>
            <a:r>
              <a:rPr lang="en-US" dirty="0"/>
              <a:t> if you have a question</a:t>
            </a:r>
            <a:r>
              <a:rPr lang="en-US" dirty="0">
                <a:solidFill>
                  <a:schemeClr val="accent6"/>
                </a:solidFill>
              </a:rPr>
              <a:t>,</a:t>
            </a:r>
            <a:r>
              <a:rPr lang="en-US" dirty="0"/>
              <a:t> there are always other people in the room wondering the same thing</a:t>
            </a:r>
            <a:r>
              <a:rPr lang="en-US" dirty="0">
                <a:solidFill>
                  <a:schemeClr val="accent6"/>
                </a:solidFill>
              </a:rPr>
              <a:t>.</a:t>
            </a:r>
            <a:r>
              <a:rPr lang="en-US" dirty="0"/>
              <a:t>  They will be thankful you asked it</a:t>
            </a:r>
            <a:r>
              <a:rPr lang="en-US" dirty="0">
                <a:solidFill>
                  <a:schemeClr val="accent6"/>
                </a:solidFill>
              </a:rPr>
              <a:t>!</a:t>
            </a:r>
          </a:p>
        </p:txBody>
      </p:sp>
      <p:pic>
        <p:nvPicPr>
          <p:cNvPr id="3074" name="Picture 2" descr="Whenever I give a long presentation and no one has any questions at the end  - Funny | Any questions presentation funny, Presentation, Best funny  pictures">
            <a:extLst>
              <a:ext uri="{FF2B5EF4-FFF2-40B4-BE49-F238E27FC236}">
                <a16:creationId xmlns:a16="http://schemas.microsoft.com/office/drawing/2014/main" id="{B7A0D1A6-A69D-0474-4F41-3F15C6FA7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0036" y="1825624"/>
            <a:ext cx="4445000" cy="3333750"/>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657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Course Information</a:t>
            </a:r>
            <a:r>
              <a:rPr lang="en-US" b="1" dirty="0">
                <a:solidFill>
                  <a:schemeClr val="accent6"/>
                </a:solidFill>
              </a:rPr>
              <a:t>.</a:t>
            </a:r>
          </a:p>
        </p:txBody>
      </p:sp>
      <p:sp>
        <p:nvSpPr>
          <p:cNvPr id="3" name="Content Placeholder 2">
            <a:extLst>
              <a:ext uri="{FF2B5EF4-FFF2-40B4-BE49-F238E27FC236}">
                <a16:creationId xmlns:a16="http://schemas.microsoft.com/office/drawing/2014/main" id="{4F0F9DC0-CA1D-455D-9F7B-6E3802A5CC0D}"/>
              </a:ext>
            </a:extLst>
          </p:cNvPr>
          <p:cNvSpPr>
            <a:spLocks noGrp="1"/>
          </p:cNvSpPr>
          <p:nvPr>
            <p:ph idx="1"/>
          </p:nvPr>
        </p:nvSpPr>
        <p:spPr>
          <a:xfrm>
            <a:off x="838199" y="1825624"/>
            <a:ext cx="6641593" cy="4835479"/>
          </a:xfrm>
        </p:spPr>
        <p:txBody>
          <a:bodyPr/>
          <a:lstStyle/>
          <a:p>
            <a:r>
              <a:rPr lang="en-US" b="1" dirty="0"/>
              <a:t>Quercus</a:t>
            </a:r>
            <a:r>
              <a:rPr lang="en-US" b="1" dirty="0">
                <a:solidFill>
                  <a:schemeClr val="accent6"/>
                </a:solidFill>
              </a:rPr>
              <a:t>:</a:t>
            </a:r>
            <a:r>
              <a:rPr lang="en-US" b="1" dirty="0"/>
              <a:t> </a:t>
            </a:r>
          </a:p>
          <a:p>
            <a:pPr lvl="1"/>
            <a:r>
              <a:rPr lang="en-US" dirty="0"/>
              <a:t>APS106H1 S LEC0101 </a:t>
            </a:r>
            <a:r>
              <a:rPr lang="en-US" dirty="0">
                <a:solidFill>
                  <a:schemeClr val="accent6"/>
                </a:solidFill>
              </a:rPr>
              <a:t>(</a:t>
            </a:r>
            <a:r>
              <a:rPr lang="en-US" dirty="0"/>
              <a:t>Website contains all information</a:t>
            </a:r>
            <a:r>
              <a:rPr lang="en-US" dirty="0">
                <a:solidFill>
                  <a:schemeClr val="accent6"/>
                </a:solidFill>
              </a:rPr>
              <a:t>)</a:t>
            </a:r>
            <a:r>
              <a:rPr lang="en-US" dirty="0">
                <a:solidFill>
                  <a:schemeClr val="accent2"/>
                </a:solidFill>
              </a:rPr>
              <a:t>.</a:t>
            </a:r>
          </a:p>
          <a:p>
            <a:r>
              <a:rPr lang="en-US" b="1" dirty="0"/>
              <a:t>Textbook</a:t>
            </a:r>
            <a:r>
              <a:rPr lang="en-US" b="1" dirty="0">
                <a:solidFill>
                  <a:schemeClr val="accent6"/>
                </a:solidFill>
              </a:rPr>
              <a:t>:</a:t>
            </a:r>
            <a:r>
              <a:rPr lang="en-US" b="1" dirty="0"/>
              <a:t> </a:t>
            </a:r>
          </a:p>
          <a:p>
            <a:pPr lvl="1"/>
            <a:r>
              <a:rPr lang="en-US" b="1" i="1" dirty="0"/>
              <a:t>Programming in Python 3</a:t>
            </a:r>
            <a:r>
              <a:rPr lang="en-US" dirty="0">
                <a:solidFill>
                  <a:schemeClr val="accent2"/>
                </a:solidFill>
              </a:rPr>
              <a:t>.</a:t>
            </a:r>
          </a:p>
          <a:p>
            <a:pPr lvl="1"/>
            <a:r>
              <a:rPr lang="en-US" dirty="0"/>
              <a:t>A link to the UofT bookstore where you can purchase the textbook can be found on the Syllabus page</a:t>
            </a:r>
            <a:r>
              <a:rPr lang="en-US" dirty="0">
                <a:solidFill>
                  <a:schemeClr val="accent6"/>
                </a:solidFill>
              </a:rPr>
              <a:t>.</a:t>
            </a:r>
          </a:p>
          <a:p>
            <a:r>
              <a:rPr lang="en-US" b="1" dirty="0"/>
              <a:t>Piazza</a:t>
            </a:r>
            <a:r>
              <a:rPr lang="en-US" b="1" dirty="0">
                <a:solidFill>
                  <a:schemeClr val="accent6"/>
                </a:solidFill>
              </a:rPr>
              <a:t>:</a:t>
            </a:r>
            <a:endParaRPr lang="en-US" b="1" dirty="0"/>
          </a:p>
          <a:p>
            <a:pPr lvl="1"/>
            <a:r>
              <a:rPr lang="en-CA" sz="2400" i="1" u="heavy" dirty="0">
                <a:solidFill>
                  <a:schemeClr val="accent6"/>
                </a:solidFill>
                <a:cs typeface="Arial"/>
                <a:hlinkClick r:id="rId2">
                  <a:extLst>
                    <a:ext uri="{A12FA001-AC4F-418D-AE19-62706E023703}">
                      <ahyp:hlinkClr xmlns:ahyp="http://schemas.microsoft.com/office/drawing/2018/hyperlinkcolor" val="tx"/>
                    </a:ext>
                  </a:extLst>
                </a:hlinkClick>
              </a:rPr>
              <a:t>https://piazza.com/utoronto.ca/winter2026/aps106/home</a:t>
            </a:r>
            <a:r>
              <a:rPr lang="en-CA" sz="2400" i="1" u="heavy" dirty="0">
                <a:solidFill>
                  <a:schemeClr val="accent6"/>
                </a:solidFill>
                <a:cs typeface="Arial"/>
              </a:rPr>
              <a:t> </a:t>
            </a:r>
            <a:endParaRPr lang="en-US" dirty="0">
              <a:solidFill>
                <a:schemeClr val="accent6"/>
              </a:solidFill>
            </a:endParaRPr>
          </a:p>
          <a:p>
            <a:endParaRPr lang="en-US" dirty="0">
              <a:solidFill>
                <a:schemeClr val="accent2"/>
              </a:solidFill>
            </a:endParaRPr>
          </a:p>
          <a:p>
            <a:endParaRPr lang="en-US" dirty="0"/>
          </a:p>
        </p:txBody>
      </p:sp>
      <p:pic>
        <p:nvPicPr>
          <p:cNvPr id="7" name="Picture 6">
            <a:extLst>
              <a:ext uri="{FF2B5EF4-FFF2-40B4-BE49-F238E27FC236}">
                <a16:creationId xmlns:a16="http://schemas.microsoft.com/office/drawing/2014/main" id="{CBE36FDD-4B8D-3A23-DC51-6C5CB464BD93}"/>
              </a:ext>
            </a:extLst>
          </p:cNvPr>
          <p:cNvPicPr>
            <a:picLocks noChangeAspect="1"/>
          </p:cNvPicPr>
          <p:nvPr/>
        </p:nvPicPr>
        <p:blipFill rotWithShape="1">
          <a:blip r:embed="rId3"/>
          <a:srcRect l="6018" t="30884" r="68826" b="19871"/>
          <a:stretch/>
        </p:blipFill>
        <p:spPr>
          <a:xfrm>
            <a:off x="8303130" y="1914115"/>
            <a:ext cx="3490764" cy="4270714"/>
          </a:xfrm>
          <a:prstGeom prst="rect">
            <a:avLst/>
          </a:prstGeom>
          <a:ln>
            <a:solidFill>
              <a:schemeClr val="accent6"/>
            </a:solidFill>
          </a:ln>
        </p:spPr>
      </p:pic>
    </p:spTree>
    <p:extLst>
      <p:ext uri="{BB962C8B-B14F-4D97-AF65-F5344CB8AC3E}">
        <p14:creationId xmlns:p14="http://schemas.microsoft.com/office/powerpoint/2010/main" val="799356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Assessments</a:t>
            </a:r>
            <a:r>
              <a:rPr lang="en-US" b="1" dirty="0">
                <a:solidFill>
                  <a:schemeClr val="accent6"/>
                </a:solidFill>
              </a:rPr>
              <a:t>.</a:t>
            </a:r>
          </a:p>
        </p:txBody>
      </p:sp>
      <p:sp>
        <p:nvSpPr>
          <p:cNvPr id="4" name="object 4">
            <a:extLst>
              <a:ext uri="{FF2B5EF4-FFF2-40B4-BE49-F238E27FC236}">
                <a16:creationId xmlns:a16="http://schemas.microsoft.com/office/drawing/2014/main" id="{FE304BCE-A1C2-42F7-9DC4-948115DF4903}"/>
              </a:ext>
            </a:extLst>
          </p:cNvPr>
          <p:cNvSpPr txBox="1"/>
          <p:nvPr/>
        </p:nvSpPr>
        <p:spPr>
          <a:xfrm>
            <a:off x="838200" y="2012784"/>
            <a:ext cx="5533390" cy="4401205"/>
          </a:xfrm>
          <a:prstGeom prst="rect">
            <a:avLst/>
          </a:prstGeom>
        </p:spPr>
        <p:txBody>
          <a:bodyPr vert="horz" wrap="square" lIns="0" tIns="0" rIns="0" bIns="0" rtlCol="0">
            <a:spAutoFit/>
          </a:bodyPr>
          <a:lstStyle/>
          <a:p>
            <a:pPr marL="12700">
              <a:tabLst>
                <a:tab pos="299720" algn="l"/>
              </a:tabLst>
            </a:pPr>
            <a:r>
              <a:rPr lang="en-US" sz="2600" b="1" spc="-20" dirty="0">
                <a:solidFill>
                  <a:srgbClr val="FFFFFF"/>
                </a:solidFill>
                <a:cs typeface="Arial"/>
              </a:rPr>
              <a:t>Reflections</a:t>
            </a:r>
            <a:r>
              <a:rPr lang="en-US" sz="2600" b="1" spc="10" dirty="0">
                <a:solidFill>
                  <a:srgbClr val="FFFFFF"/>
                </a:solidFill>
                <a:cs typeface="Arial"/>
              </a:rPr>
              <a:t> </a:t>
            </a:r>
            <a:r>
              <a:rPr lang="en-US" sz="2600" b="1" spc="-10" dirty="0">
                <a:solidFill>
                  <a:schemeClr val="accent6"/>
                </a:solidFill>
                <a:cs typeface="Arial"/>
              </a:rPr>
              <a:t>(</a:t>
            </a:r>
            <a:r>
              <a:rPr lang="en-US" sz="2600" b="1" spc="-15" dirty="0">
                <a:solidFill>
                  <a:srgbClr val="FFFFFF"/>
                </a:solidFill>
                <a:cs typeface="Arial"/>
              </a:rPr>
              <a:t>13</a:t>
            </a:r>
            <a:r>
              <a:rPr lang="en-US" sz="2600" b="1" spc="15" dirty="0">
                <a:solidFill>
                  <a:srgbClr val="FFFFFF"/>
                </a:solidFill>
                <a:cs typeface="Arial"/>
              </a:rPr>
              <a:t> </a:t>
            </a:r>
            <a:r>
              <a:rPr lang="en-US" sz="2600" b="1" spc="-15" dirty="0">
                <a:solidFill>
                  <a:srgbClr val="FFFFFF"/>
                </a:solidFill>
                <a:cs typeface="Arial"/>
              </a:rPr>
              <a:t>in tota</a:t>
            </a:r>
            <a:r>
              <a:rPr lang="en-US" sz="2600" b="1" spc="-10" dirty="0">
                <a:solidFill>
                  <a:srgbClr val="FFFFFF"/>
                </a:solidFill>
                <a:cs typeface="Arial"/>
              </a:rPr>
              <a:t>l</a:t>
            </a:r>
            <a:r>
              <a:rPr lang="en-US" sz="2600" b="1" spc="-10" dirty="0">
                <a:solidFill>
                  <a:schemeClr val="accent6"/>
                </a:solidFill>
                <a:cs typeface="Arial"/>
              </a:rPr>
              <a:t>)</a:t>
            </a:r>
          </a:p>
          <a:p>
            <a:pPr marL="12700">
              <a:lnSpc>
                <a:spcPct val="100000"/>
              </a:lnSpc>
              <a:tabLst>
                <a:tab pos="299720" algn="l"/>
              </a:tabLst>
            </a:pPr>
            <a:endParaRPr lang="en-US" sz="2600" b="1" spc="-20" dirty="0">
              <a:solidFill>
                <a:srgbClr val="FFFFFF"/>
              </a:solidFill>
              <a:cs typeface="Arial"/>
            </a:endParaRPr>
          </a:p>
          <a:p>
            <a:pPr marL="12700">
              <a:lnSpc>
                <a:spcPct val="100000"/>
              </a:lnSpc>
              <a:tabLst>
                <a:tab pos="299720" algn="l"/>
              </a:tabLst>
            </a:pPr>
            <a:r>
              <a:rPr lang="en-US" sz="2600" b="1" spc="-20" dirty="0">
                <a:solidFill>
                  <a:srgbClr val="FFFFFF"/>
                </a:solidFill>
                <a:cs typeface="Arial"/>
              </a:rPr>
              <a:t>Labs</a:t>
            </a:r>
            <a:r>
              <a:rPr lang="en-US" sz="2600" b="1" spc="-20" dirty="0">
                <a:solidFill>
                  <a:schemeClr val="accent6"/>
                </a:solidFill>
                <a:cs typeface="Arial"/>
              </a:rPr>
              <a:t>:</a:t>
            </a:r>
            <a:r>
              <a:rPr lang="en-US" sz="2600" b="1" spc="-20" dirty="0">
                <a:solidFill>
                  <a:srgbClr val="FFFFFF"/>
                </a:solidFill>
                <a:cs typeface="Arial"/>
              </a:rPr>
              <a:t> Take Home</a:t>
            </a:r>
            <a:r>
              <a:rPr lang="en-US" sz="2600" b="1" spc="10" dirty="0">
                <a:solidFill>
                  <a:srgbClr val="FFFFFF"/>
                </a:solidFill>
                <a:cs typeface="Arial"/>
              </a:rPr>
              <a:t> </a:t>
            </a:r>
            <a:r>
              <a:rPr lang="en-US" sz="2600" b="1" spc="-10" dirty="0">
                <a:solidFill>
                  <a:schemeClr val="accent6"/>
                </a:solidFill>
                <a:cs typeface="Arial"/>
              </a:rPr>
              <a:t>(</a:t>
            </a:r>
            <a:r>
              <a:rPr lang="en-US" sz="2600" b="1" spc="-15" dirty="0">
                <a:solidFill>
                  <a:srgbClr val="FFFFFF"/>
                </a:solidFill>
                <a:cs typeface="Arial"/>
              </a:rPr>
              <a:t>7</a:t>
            </a:r>
            <a:r>
              <a:rPr lang="en-US" sz="2600" b="1" spc="15" dirty="0">
                <a:solidFill>
                  <a:srgbClr val="FFFFFF"/>
                </a:solidFill>
                <a:cs typeface="Arial"/>
              </a:rPr>
              <a:t> </a:t>
            </a:r>
            <a:r>
              <a:rPr lang="en-US" sz="2600" b="1" spc="-15" dirty="0">
                <a:solidFill>
                  <a:srgbClr val="FFFFFF"/>
                </a:solidFill>
                <a:cs typeface="Arial"/>
              </a:rPr>
              <a:t>in tota</a:t>
            </a:r>
            <a:r>
              <a:rPr lang="en-US" sz="2600" b="1" spc="-10" dirty="0">
                <a:solidFill>
                  <a:srgbClr val="FFFFFF"/>
                </a:solidFill>
                <a:cs typeface="Arial"/>
              </a:rPr>
              <a:t>l</a:t>
            </a:r>
            <a:r>
              <a:rPr lang="en-US" sz="2600" b="1" spc="-10" dirty="0">
                <a:solidFill>
                  <a:schemeClr val="accent6"/>
                </a:solidFill>
                <a:cs typeface="Arial"/>
              </a:rPr>
              <a:t>)</a:t>
            </a:r>
            <a:endParaRPr lang="en-US" sz="2600" dirty="0">
              <a:solidFill>
                <a:schemeClr val="accent6"/>
              </a:solidFill>
              <a:cs typeface="Arial"/>
            </a:endParaRPr>
          </a:p>
          <a:p>
            <a:pPr marL="12700">
              <a:tabLst>
                <a:tab pos="299720" algn="l"/>
              </a:tabLst>
            </a:pPr>
            <a:endParaRPr lang="en-US" sz="2600" b="1" spc="-20" dirty="0">
              <a:solidFill>
                <a:srgbClr val="FFFFFF"/>
              </a:solidFill>
              <a:cs typeface="Arial"/>
            </a:endParaRPr>
          </a:p>
          <a:p>
            <a:pPr marL="12700">
              <a:tabLst>
                <a:tab pos="299720" algn="l"/>
              </a:tabLst>
            </a:pPr>
            <a:r>
              <a:rPr lang="en-US" sz="2600" b="1" spc="-20" dirty="0">
                <a:solidFill>
                  <a:srgbClr val="FFFFFF"/>
                </a:solidFill>
                <a:cs typeface="Arial"/>
              </a:rPr>
              <a:t>Labs</a:t>
            </a:r>
            <a:r>
              <a:rPr lang="en-US" sz="2600" b="1" spc="-20" dirty="0">
                <a:solidFill>
                  <a:schemeClr val="accent6"/>
                </a:solidFill>
                <a:cs typeface="Arial"/>
              </a:rPr>
              <a:t>:</a:t>
            </a:r>
            <a:r>
              <a:rPr lang="en-US" sz="2600" b="1" spc="-20" dirty="0">
                <a:solidFill>
                  <a:srgbClr val="FFFFFF"/>
                </a:solidFill>
                <a:cs typeface="Arial"/>
              </a:rPr>
              <a:t> In Person </a:t>
            </a:r>
            <a:r>
              <a:rPr lang="en-US" sz="2600" b="1" spc="-10" dirty="0">
                <a:solidFill>
                  <a:schemeClr val="accent6"/>
                </a:solidFill>
                <a:cs typeface="Arial"/>
              </a:rPr>
              <a:t>(</a:t>
            </a:r>
            <a:r>
              <a:rPr lang="en-US" sz="2600" b="1" spc="-15" dirty="0">
                <a:solidFill>
                  <a:srgbClr val="FFFFFF"/>
                </a:solidFill>
                <a:cs typeface="Arial"/>
              </a:rPr>
              <a:t>2</a:t>
            </a:r>
            <a:r>
              <a:rPr lang="en-US" sz="2600" b="1" spc="15" dirty="0">
                <a:solidFill>
                  <a:srgbClr val="FFFFFF"/>
                </a:solidFill>
                <a:cs typeface="Arial"/>
              </a:rPr>
              <a:t> </a:t>
            </a:r>
            <a:r>
              <a:rPr lang="en-US" sz="2600" b="1" spc="-15" dirty="0">
                <a:solidFill>
                  <a:srgbClr val="FFFFFF"/>
                </a:solidFill>
                <a:cs typeface="Arial"/>
              </a:rPr>
              <a:t>in tota</a:t>
            </a:r>
            <a:r>
              <a:rPr lang="en-US" sz="2600" b="1" spc="-10" dirty="0">
                <a:solidFill>
                  <a:srgbClr val="FFFFFF"/>
                </a:solidFill>
                <a:cs typeface="Arial"/>
              </a:rPr>
              <a:t>l</a:t>
            </a:r>
            <a:r>
              <a:rPr lang="en-US" sz="2600" b="1" spc="-10" dirty="0">
                <a:solidFill>
                  <a:schemeClr val="accent6"/>
                </a:solidFill>
                <a:cs typeface="Arial"/>
              </a:rPr>
              <a:t>)</a:t>
            </a:r>
            <a:endParaRPr lang="en-US" sz="2600" dirty="0">
              <a:solidFill>
                <a:schemeClr val="accent6"/>
              </a:solidFill>
              <a:cs typeface="Arial"/>
            </a:endParaRPr>
          </a:p>
          <a:p>
            <a:pPr marL="12700">
              <a:lnSpc>
                <a:spcPct val="100000"/>
              </a:lnSpc>
              <a:tabLst>
                <a:tab pos="299720" algn="l"/>
              </a:tabLst>
            </a:pPr>
            <a:endParaRPr lang="en-US" sz="2600" b="1" spc="-15" dirty="0">
              <a:solidFill>
                <a:srgbClr val="FFFFFF"/>
              </a:solidFill>
              <a:cs typeface="Arial"/>
            </a:endParaRPr>
          </a:p>
          <a:p>
            <a:pPr marL="12700">
              <a:tabLst>
                <a:tab pos="299720" algn="l"/>
              </a:tabLst>
            </a:pPr>
            <a:r>
              <a:rPr lang="en-US" sz="2600" b="1" spc="-15" dirty="0">
                <a:solidFill>
                  <a:srgbClr val="FFFFFF"/>
                </a:solidFill>
                <a:cs typeface="Arial"/>
              </a:rPr>
              <a:t>Term Test 1</a:t>
            </a:r>
            <a:r>
              <a:rPr lang="en-US" sz="2600" b="1" spc="10" dirty="0">
                <a:solidFill>
                  <a:srgbClr val="FFFFFF"/>
                </a:solidFill>
                <a:cs typeface="Arial"/>
              </a:rPr>
              <a:t> </a:t>
            </a:r>
            <a:r>
              <a:rPr lang="en-US" sz="2600" b="1" spc="-10" dirty="0">
                <a:solidFill>
                  <a:schemeClr val="accent6"/>
                </a:solidFill>
                <a:cs typeface="Arial"/>
              </a:rPr>
              <a:t>(</a:t>
            </a:r>
            <a:r>
              <a:rPr lang="en-US" sz="2600" b="1" spc="-15" dirty="0">
                <a:solidFill>
                  <a:srgbClr val="FFFFFF"/>
                </a:solidFill>
                <a:cs typeface="Arial"/>
              </a:rPr>
              <a:t>Thursday</a:t>
            </a:r>
            <a:r>
              <a:rPr lang="en-US" sz="2600" b="1" spc="-15" dirty="0">
                <a:solidFill>
                  <a:schemeClr val="accent6"/>
                </a:solidFill>
                <a:cs typeface="Arial"/>
              </a:rPr>
              <a:t>,</a:t>
            </a:r>
            <a:r>
              <a:rPr lang="en-US" sz="2600" b="1" spc="-15" dirty="0">
                <a:solidFill>
                  <a:srgbClr val="FFFFFF"/>
                </a:solidFill>
                <a:cs typeface="Arial"/>
              </a:rPr>
              <a:t> Feb 12</a:t>
            </a:r>
            <a:r>
              <a:rPr lang="en-US" sz="2600" b="1" spc="-10" dirty="0">
                <a:solidFill>
                  <a:schemeClr val="accent6"/>
                </a:solidFill>
                <a:cs typeface="Arial"/>
              </a:rPr>
              <a:t>)</a:t>
            </a:r>
            <a:endParaRPr lang="en-US" sz="2600" b="1" spc="-15" dirty="0">
              <a:solidFill>
                <a:srgbClr val="FFFFFF"/>
              </a:solidFill>
              <a:cs typeface="Arial"/>
            </a:endParaRPr>
          </a:p>
          <a:p>
            <a:pPr marL="12700">
              <a:lnSpc>
                <a:spcPct val="100000"/>
              </a:lnSpc>
              <a:tabLst>
                <a:tab pos="299720" algn="l"/>
              </a:tabLst>
            </a:pPr>
            <a:endParaRPr lang="en-US" sz="2600" b="1" spc="-15" dirty="0">
              <a:solidFill>
                <a:srgbClr val="FFFFFF"/>
              </a:solidFill>
              <a:cs typeface="Arial"/>
            </a:endParaRPr>
          </a:p>
          <a:p>
            <a:pPr marL="12700">
              <a:tabLst>
                <a:tab pos="299720" algn="l"/>
              </a:tabLst>
            </a:pPr>
            <a:r>
              <a:rPr lang="en-US" sz="2600" b="1" spc="-15" dirty="0">
                <a:solidFill>
                  <a:srgbClr val="FFFFFF"/>
                </a:solidFill>
                <a:cs typeface="Arial"/>
              </a:rPr>
              <a:t>Term Test 2</a:t>
            </a:r>
            <a:r>
              <a:rPr lang="en-US" sz="2600" b="1" spc="10" dirty="0">
                <a:solidFill>
                  <a:srgbClr val="FFFFFF"/>
                </a:solidFill>
                <a:cs typeface="Arial"/>
              </a:rPr>
              <a:t> </a:t>
            </a:r>
            <a:r>
              <a:rPr lang="en-US" sz="2600" b="1" spc="-10" dirty="0">
                <a:solidFill>
                  <a:schemeClr val="accent6"/>
                </a:solidFill>
                <a:cs typeface="Arial"/>
              </a:rPr>
              <a:t>(</a:t>
            </a:r>
            <a:r>
              <a:rPr lang="en-US" sz="2600" b="1" spc="-15" dirty="0">
                <a:solidFill>
                  <a:srgbClr val="FFFFFF"/>
                </a:solidFill>
                <a:cs typeface="Arial"/>
              </a:rPr>
              <a:t>Thursday</a:t>
            </a:r>
            <a:r>
              <a:rPr lang="en-US" sz="2600" b="1" spc="-15" dirty="0">
                <a:solidFill>
                  <a:schemeClr val="accent6"/>
                </a:solidFill>
                <a:cs typeface="Arial"/>
              </a:rPr>
              <a:t>,</a:t>
            </a:r>
            <a:r>
              <a:rPr lang="en-US" sz="2600" b="1" spc="-15" dirty="0">
                <a:solidFill>
                  <a:srgbClr val="FFFFFF"/>
                </a:solidFill>
                <a:cs typeface="Arial"/>
              </a:rPr>
              <a:t> March 12</a:t>
            </a:r>
            <a:r>
              <a:rPr lang="en-US" sz="2600" b="1" spc="-10" dirty="0">
                <a:solidFill>
                  <a:schemeClr val="accent6"/>
                </a:solidFill>
                <a:cs typeface="Arial"/>
              </a:rPr>
              <a:t>)</a:t>
            </a:r>
            <a:endParaRPr lang="en-US" sz="2600" b="1" spc="-20" dirty="0">
              <a:solidFill>
                <a:schemeClr val="accent6"/>
              </a:solidFill>
              <a:cs typeface="Arial"/>
            </a:endParaRPr>
          </a:p>
          <a:p>
            <a:pPr marL="12700">
              <a:lnSpc>
                <a:spcPct val="100000"/>
              </a:lnSpc>
              <a:tabLst>
                <a:tab pos="299720" algn="l"/>
              </a:tabLst>
            </a:pPr>
            <a:endParaRPr lang="en-US" sz="2600" b="1" spc="-15" dirty="0">
              <a:solidFill>
                <a:srgbClr val="FFFFFF"/>
              </a:solidFill>
              <a:cs typeface="Arial"/>
            </a:endParaRPr>
          </a:p>
          <a:p>
            <a:pPr marL="12700">
              <a:lnSpc>
                <a:spcPct val="100000"/>
              </a:lnSpc>
              <a:tabLst>
                <a:tab pos="299720" algn="l"/>
              </a:tabLst>
            </a:pPr>
            <a:r>
              <a:rPr sz="2600" b="1" spc="-15" dirty="0">
                <a:solidFill>
                  <a:srgbClr val="FFFFFF"/>
                </a:solidFill>
                <a:cs typeface="Arial"/>
              </a:rPr>
              <a:t>Fi</a:t>
            </a:r>
            <a:r>
              <a:rPr sz="2600" b="1" spc="-30" dirty="0">
                <a:solidFill>
                  <a:srgbClr val="FFFFFF"/>
                </a:solidFill>
                <a:cs typeface="Arial"/>
              </a:rPr>
              <a:t>n</a:t>
            </a:r>
            <a:r>
              <a:rPr sz="2600" b="1" spc="-15" dirty="0">
                <a:solidFill>
                  <a:srgbClr val="FFFFFF"/>
                </a:solidFill>
                <a:cs typeface="Arial"/>
              </a:rPr>
              <a:t>al</a:t>
            </a:r>
            <a:r>
              <a:rPr sz="2600" b="1" spc="-5" dirty="0">
                <a:solidFill>
                  <a:srgbClr val="FFFFFF"/>
                </a:solidFill>
                <a:cs typeface="Arial"/>
              </a:rPr>
              <a:t> </a:t>
            </a:r>
            <a:r>
              <a:rPr sz="2600" b="1" spc="-20" dirty="0">
                <a:solidFill>
                  <a:srgbClr val="FFFFFF"/>
                </a:solidFill>
                <a:cs typeface="Arial"/>
              </a:rPr>
              <a:t>Ex</a:t>
            </a:r>
            <a:r>
              <a:rPr sz="2600" b="1" spc="-15" dirty="0">
                <a:solidFill>
                  <a:srgbClr val="FFFFFF"/>
                </a:solidFill>
                <a:cs typeface="Arial"/>
              </a:rPr>
              <a:t>a</a:t>
            </a:r>
            <a:r>
              <a:rPr sz="2600" b="1" spc="-25" dirty="0">
                <a:solidFill>
                  <a:srgbClr val="FFFFFF"/>
                </a:solidFill>
                <a:cs typeface="Arial"/>
              </a:rPr>
              <a:t>m</a:t>
            </a:r>
            <a:endParaRPr sz="2600" dirty="0">
              <a:solidFill>
                <a:srgbClr val="FFFFFF"/>
              </a:solidFill>
              <a:cs typeface="Arial"/>
            </a:endParaRPr>
          </a:p>
        </p:txBody>
      </p:sp>
      <p:sp>
        <p:nvSpPr>
          <p:cNvPr id="5" name="object 5">
            <a:extLst>
              <a:ext uri="{FF2B5EF4-FFF2-40B4-BE49-F238E27FC236}">
                <a16:creationId xmlns:a16="http://schemas.microsoft.com/office/drawing/2014/main" id="{15DB6836-1441-49C4-AA48-78F64812FBEF}"/>
              </a:ext>
            </a:extLst>
          </p:cNvPr>
          <p:cNvSpPr txBox="1"/>
          <p:nvPr/>
        </p:nvSpPr>
        <p:spPr>
          <a:xfrm>
            <a:off x="7424298" y="2008422"/>
            <a:ext cx="2878533" cy="4401205"/>
          </a:xfrm>
          <a:prstGeom prst="rect">
            <a:avLst/>
          </a:prstGeom>
        </p:spPr>
        <p:txBody>
          <a:bodyPr vert="horz" wrap="square" lIns="0" tIns="0" rIns="0" bIns="0" rtlCol="0">
            <a:spAutoFit/>
          </a:bodyPr>
          <a:lstStyle/>
          <a:p>
            <a:pPr marL="12700"/>
            <a:r>
              <a:rPr lang="en-US" sz="2600" spc="-15" dirty="0">
                <a:solidFill>
                  <a:srgbClr val="FFFFFF"/>
                </a:solidFill>
                <a:cs typeface="Arial"/>
              </a:rPr>
              <a:t>Total</a:t>
            </a:r>
            <a:r>
              <a:rPr lang="en-US" sz="2600" spc="-10" dirty="0">
                <a:solidFill>
                  <a:schemeClr val="accent6"/>
                </a:solidFill>
                <a:cs typeface="Arial"/>
              </a:rPr>
              <a:t>:</a:t>
            </a:r>
            <a:r>
              <a:rPr lang="en-US" sz="2600" spc="345" dirty="0">
                <a:solidFill>
                  <a:srgbClr val="FFFFFF"/>
                </a:solidFill>
                <a:cs typeface="Arial"/>
              </a:rPr>
              <a:t> </a:t>
            </a:r>
            <a:r>
              <a:rPr lang="en-US" sz="2600" spc="-20" dirty="0">
                <a:solidFill>
                  <a:srgbClr val="FFFFFF"/>
                </a:solidFill>
                <a:cs typeface="Arial"/>
              </a:rPr>
              <a:t>2</a:t>
            </a:r>
            <a:r>
              <a:rPr lang="en-US" sz="2600" spc="-25" dirty="0">
                <a:solidFill>
                  <a:srgbClr val="FFFFFF"/>
                </a:solidFill>
                <a:cs typeface="Arial"/>
              </a:rPr>
              <a:t>%</a:t>
            </a:r>
            <a:endParaRPr lang="en-US" sz="2600" spc="-15" dirty="0">
              <a:solidFill>
                <a:srgbClr val="FFFFFF"/>
              </a:solidFill>
              <a:cs typeface="Arial"/>
            </a:endParaRPr>
          </a:p>
          <a:p>
            <a:pPr marL="12700">
              <a:lnSpc>
                <a:spcPct val="100000"/>
              </a:lnSpc>
            </a:pPr>
            <a:endParaRPr lang="en-US" sz="2600" spc="-15" dirty="0">
              <a:solidFill>
                <a:srgbClr val="FFFFFF"/>
              </a:solidFill>
              <a:cs typeface="Arial"/>
            </a:endParaRPr>
          </a:p>
          <a:p>
            <a:pPr marL="12700">
              <a:lnSpc>
                <a:spcPct val="100000"/>
              </a:lnSpc>
            </a:pPr>
            <a:r>
              <a:rPr lang="en-US" sz="2600" spc="-15" dirty="0">
                <a:solidFill>
                  <a:srgbClr val="FFFFFF"/>
                </a:solidFill>
                <a:cs typeface="Arial"/>
              </a:rPr>
              <a:t>T</a:t>
            </a:r>
            <a:r>
              <a:rPr sz="2600" spc="-15" dirty="0">
                <a:solidFill>
                  <a:srgbClr val="FFFFFF"/>
                </a:solidFill>
                <a:cs typeface="Arial"/>
              </a:rPr>
              <a:t>o</a:t>
            </a:r>
            <a:r>
              <a:rPr sz="2600" spc="-5" dirty="0">
                <a:solidFill>
                  <a:srgbClr val="FFFFFF"/>
                </a:solidFill>
                <a:cs typeface="Arial"/>
              </a:rPr>
              <a:t>t</a:t>
            </a:r>
            <a:r>
              <a:rPr sz="2600" spc="-20" dirty="0">
                <a:solidFill>
                  <a:srgbClr val="FFFFFF"/>
                </a:solidFill>
                <a:cs typeface="Arial"/>
              </a:rPr>
              <a:t>a</a:t>
            </a:r>
            <a:r>
              <a:rPr sz="2600" spc="-5" dirty="0">
                <a:solidFill>
                  <a:srgbClr val="FFFFFF"/>
                </a:solidFill>
                <a:cs typeface="Arial"/>
              </a:rPr>
              <a:t>l</a:t>
            </a:r>
            <a:r>
              <a:rPr sz="2600" spc="-10" dirty="0">
                <a:solidFill>
                  <a:schemeClr val="accent6"/>
                </a:solidFill>
                <a:cs typeface="Arial"/>
              </a:rPr>
              <a:t>:</a:t>
            </a:r>
            <a:r>
              <a:rPr sz="2600" spc="345" dirty="0">
                <a:solidFill>
                  <a:srgbClr val="FFFFFF"/>
                </a:solidFill>
                <a:cs typeface="Arial"/>
              </a:rPr>
              <a:t> </a:t>
            </a:r>
            <a:r>
              <a:rPr lang="en-CA" sz="2600" spc="-20" dirty="0">
                <a:solidFill>
                  <a:srgbClr val="FFFFFF"/>
                </a:solidFill>
                <a:cs typeface="Arial"/>
              </a:rPr>
              <a:t>8</a:t>
            </a:r>
            <a:r>
              <a:rPr sz="2600" spc="-25" dirty="0">
                <a:solidFill>
                  <a:srgbClr val="FFFFFF"/>
                </a:solidFill>
                <a:cs typeface="Arial"/>
              </a:rPr>
              <a:t>%</a:t>
            </a:r>
            <a:endParaRPr lang="en-CA" sz="2600" spc="-25" dirty="0">
              <a:solidFill>
                <a:srgbClr val="FFFFFF"/>
              </a:solidFill>
              <a:cs typeface="Arial"/>
            </a:endParaRPr>
          </a:p>
          <a:p>
            <a:pPr marL="12700">
              <a:lnSpc>
                <a:spcPct val="100000"/>
              </a:lnSpc>
            </a:pPr>
            <a:endParaRPr lang="en-CA" sz="2600" spc="-25" dirty="0">
              <a:solidFill>
                <a:srgbClr val="FFFFFF"/>
              </a:solidFill>
              <a:cs typeface="Arial"/>
            </a:endParaRPr>
          </a:p>
          <a:p>
            <a:pPr marL="12700"/>
            <a:r>
              <a:rPr lang="en-US" sz="2600" spc="-15" dirty="0">
                <a:solidFill>
                  <a:srgbClr val="FFFFFF"/>
                </a:solidFill>
                <a:cs typeface="Arial"/>
              </a:rPr>
              <a:t>To</a:t>
            </a:r>
            <a:r>
              <a:rPr lang="en-US" sz="2600" spc="-5" dirty="0">
                <a:solidFill>
                  <a:srgbClr val="FFFFFF"/>
                </a:solidFill>
                <a:cs typeface="Arial"/>
              </a:rPr>
              <a:t>t</a:t>
            </a:r>
            <a:r>
              <a:rPr lang="en-US" sz="2600" spc="-20" dirty="0">
                <a:solidFill>
                  <a:srgbClr val="FFFFFF"/>
                </a:solidFill>
                <a:cs typeface="Arial"/>
              </a:rPr>
              <a:t>a</a:t>
            </a:r>
            <a:r>
              <a:rPr lang="en-US" sz="2600" spc="-5" dirty="0">
                <a:solidFill>
                  <a:srgbClr val="FFFFFF"/>
                </a:solidFill>
                <a:cs typeface="Arial"/>
              </a:rPr>
              <a:t>l</a:t>
            </a:r>
            <a:r>
              <a:rPr lang="en-US" sz="2600" spc="-10" dirty="0">
                <a:solidFill>
                  <a:schemeClr val="accent6"/>
                </a:solidFill>
                <a:cs typeface="Arial"/>
              </a:rPr>
              <a:t>:</a:t>
            </a:r>
            <a:r>
              <a:rPr lang="en-US" sz="2600" spc="345" dirty="0">
                <a:solidFill>
                  <a:srgbClr val="FFFFFF"/>
                </a:solidFill>
                <a:cs typeface="Arial"/>
              </a:rPr>
              <a:t> </a:t>
            </a:r>
            <a:r>
              <a:rPr lang="en-US" sz="2600" spc="-20" dirty="0">
                <a:solidFill>
                  <a:srgbClr val="FFFFFF"/>
                </a:solidFill>
                <a:cs typeface="Arial"/>
              </a:rPr>
              <a:t>4</a:t>
            </a:r>
            <a:r>
              <a:rPr lang="en-US" sz="2600" spc="-25" dirty="0">
                <a:solidFill>
                  <a:srgbClr val="FFFFFF"/>
                </a:solidFill>
                <a:cs typeface="Arial"/>
              </a:rPr>
              <a:t>%</a:t>
            </a:r>
          </a:p>
          <a:p>
            <a:pPr marL="12700">
              <a:lnSpc>
                <a:spcPct val="100000"/>
              </a:lnSpc>
            </a:pPr>
            <a:endParaRPr lang="en-US" sz="2600" spc="-25" dirty="0">
              <a:solidFill>
                <a:srgbClr val="FFFFFF"/>
              </a:solidFill>
              <a:cs typeface="Arial"/>
            </a:endParaRPr>
          </a:p>
          <a:p>
            <a:pPr marL="12700"/>
            <a:r>
              <a:rPr lang="en-US" sz="2600" spc="-15" dirty="0">
                <a:solidFill>
                  <a:srgbClr val="FFFFFF"/>
                </a:solidFill>
                <a:cs typeface="Arial"/>
              </a:rPr>
              <a:t>To</a:t>
            </a:r>
            <a:r>
              <a:rPr lang="en-US" sz="2600" spc="-5" dirty="0">
                <a:solidFill>
                  <a:srgbClr val="FFFFFF"/>
                </a:solidFill>
                <a:cs typeface="Arial"/>
              </a:rPr>
              <a:t>t</a:t>
            </a:r>
            <a:r>
              <a:rPr lang="en-US" sz="2600" spc="-20" dirty="0">
                <a:solidFill>
                  <a:srgbClr val="FFFFFF"/>
                </a:solidFill>
                <a:cs typeface="Arial"/>
              </a:rPr>
              <a:t>a</a:t>
            </a:r>
            <a:r>
              <a:rPr lang="en-US" sz="2600" spc="-5" dirty="0">
                <a:solidFill>
                  <a:srgbClr val="FFFFFF"/>
                </a:solidFill>
                <a:cs typeface="Arial"/>
              </a:rPr>
              <a:t>l</a:t>
            </a:r>
            <a:r>
              <a:rPr lang="en-US" sz="2600" spc="-10" dirty="0">
                <a:solidFill>
                  <a:schemeClr val="accent6"/>
                </a:solidFill>
                <a:cs typeface="Arial"/>
              </a:rPr>
              <a:t>:</a:t>
            </a:r>
            <a:r>
              <a:rPr lang="en-US" sz="2600" spc="345" dirty="0">
                <a:solidFill>
                  <a:srgbClr val="FFFFFF"/>
                </a:solidFill>
                <a:cs typeface="Arial"/>
              </a:rPr>
              <a:t> </a:t>
            </a:r>
            <a:r>
              <a:rPr lang="en-US" sz="2600" spc="-20" dirty="0">
                <a:solidFill>
                  <a:srgbClr val="FFFFFF"/>
                </a:solidFill>
                <a:cs typeface="Arial"/>
              </a:rPr>
              <a:t>1</a:t>
            </a:r>
            <a:r>
              <a:rPr lang="en-US" sz="2600" spc="-15" dirty="0">
                <a:solidFill>
                  <a:srgbClr val="FFFFFF"/>
                </a:solidFill>
                <a:cs typeface="Arial"/>
              </a:rPr>
              <a:t>4</a:t>
            </a:r>
            <a:r>
              <a:rPr lang="en-US" sz="2600" spc="-25" dirty="0">
                <a:solidFill>
                  <a:srgbClr val="FFFFFF"/>
                </a:solidFill>
                <a:cs typeface="Arial"/>
              </a:rPr>
              <a:t>%</a:t>
            </a:r>
            <a:endParaRPr lang="en-US" sz="2600" dirty="0">
              <a:solidFill>
                <a:srgbClr val="FFFFFF"/>
              </a:solidFill>
              <a:cs typeface="Arial"/>
            </a:endParaRPr>
          </a:p>
          <a:p>
            <a:pPr marL="12700">
              <a:lnSpc>
                <a:spcPct val="100000"/>
              </a:lnSpc>
            </a:pPr>
            <a:endParaRPr lang="en-US" sz="2600" spc="-15" dirty="0">
              <a:solidFill>
                <a:srgbClr val="FFFFFF"/>
              </a:solidFill>
              <a:cs typeface="Arial"/>
            </a:endParaRPr>
          </a:p>
          <a:p>
            <a:pPr marL="12700">
              <a:lnSpc>
                <a:spcPct val="100000"/>
              </a:lnSpc>
            </a:pPr>
            <a:r>
              <a:rPr lang="en-US" sz="2600" spc="-15" dirty="0">
                <a:solidFill>
                  <a:srgbClr val="FFFFFF"/>
                </a:solidFill>
                <a:cs typeface="Arial"/>
              </a:rPr>
              <a:t>T</a:t>
            </a:r>
            <a:r>
              <a:rPr sz="2600" spc="-15" dirty="0">
                <a:solidFill>
                  <a:srgbClr val="FFFFFF"/>
                </a:solidFill>
                <a:cs typeface="Arial"/>
              </a:rPr>
              <a:t>o</a:t>
            </a:r>
            <a:r>
              <a:rPr sz="2600" spc="-5" dirty="0">
                <a:solidFill>
                  <a:srgbClr val="FFFFFF"/>
                </a:solidFill>
                <a:cs typeface="Arial"/>
              </a:rPr>
              <a:t>t</a:t>
            </a:r>
            <a:r>
              <a:rPr sz="2600" spc="-20" dirty="0">
                <a:solidFill>
                  <a:srgbClr val="FFFFFF"/>
                </a:solidFill>
                <a:cs typeface="Arial"/>
              </a:rPr>
              <a:t>a</a:t>
            </a:r>
            <a:r>
              <a:rPr sz="2600" dirty="0">
                <a:solidFill>
                  <a:srgbClr val="FFFFFF"/>
                </a:solidFill>
                <a:cs typeface="Arial"/>
              </a:rPr>
              <a:t>l</a:t>
            </a:r>
            <a:r>
              <a:rPr sz="2600" spc="-10" dirty="0">
                <a:solidFill>
                  <a:schemeClr val="accent6"/>
                </a:solidFill>
                <a:cs typeface="Arial"/>
              </a:rPr>
              <a:t>:</a:t>
            </a:r>
            <a:r>
              <a:rPr sz="2600" spc="340" dirty="0">
                <a:solidFill>
                  <a:srgbClr val="FFFFFF"/>
                </a:solidFill>
                <a:cs typeface="Arial"/>
              </a:rPr>
              <a:t> </a:t>
            </a:r>
            <a:r>
              <a:rPr lang="en-US" sz="2600" spc="-20" dirty="0">
                <a:solidFill>
                  <a:srgbClr val="FFFFFF"/>
                </a:solidFill>
                <a:cs typeface="Arial"/>
              </a:rPr>
              <a:t>22</a:t>
            </a:r>
            <a:r>
              <a:rPr sz="2600" spc="-25" dirty="0">
                <a:solidFill>
                  <a:srgbClr val="FFFFFF"/>
                </a:solidFill>
                <a:cs typeface="Arial"/>
              </a:rPr>
              <a:t>%</a:t>
            </a:r>
            <a:endParaRPr lang="en-US" sz="2600" dirty="0">
              <a:solidFill>
                <a:srgbClr val="FFFFFF"/>
              </a:solidFill>
              <a:cs typeface="Arial"/>
            </a:endParaRPr>
          </a:p>
          <a:p>
            <a:pPr marL="12700">
              <a:lnSpc>
                <a:spcPct val="100000"/>
              </a:lnSpc>
            </a:pPr>
            <a:endParaRPr lang="en-US" sz="2600" spc="-15" dirty="0">
              <a:solidFill>
                <a:srgbClr val="FFFFFF"/>
              </a:solidFill>
              <a:cs typeface="Arial"/>
            </a:endParaRPr>
          </a:p>
          <a:p>
            <a:pPr marL="12700">
              <a:lnSpc>
                <a:spcPct val="100000"/>
              </a:lnSpc>
            </a:pPr>
            <a:r>
              <a:rPr lang="en-US" sz="2600" spc="-15" dirty="0">
                <a:solidFill>
                  <a:srgbClr val="FFFFFF"/>
                </a:solidFill>
                <a:cs typeface="Arial"/>
              </a:rPr>
              <a:t>T</a:t>
            </a:r>
            <a:r>
              <a:rPr sz="2600" spc="-15" dirty="0">
                <a:solidFill>
                  <a:srgbClr val="FFFFFF"/>
                </a:solidFill>
                <a:cs typeface="Arial"/>
              </a:rPr>
              <a:t>ota</a:t>
            </a:r>
            <a:r>
              <a:rPr sz="2600" spc="-10" dirty="0">
                <a:solidFill>
                  <a:srgbClr val="FFFFFF"/>
                </a:solidFill>
                <a:cs typeface="Arial"/>
              </a:rPr>
              <a:t>l</a:t>
            </a:r>
            <a:r>
              <a:rPr sz="2600" spc="-10" dirty="0">
                <a:solidFill>
                  <a:schemeClr val="accent6"/>
                </a:solidFill>
                <a:cs typeface="Arial"/>
              </a:rPr>
              <a:t>:</a:t>
            </a:r>
            <a:r>
              <a:rPr sz="2600" spc="345" dirty="0">
                <a:solidFill>
                  <a:srgbClr val="FFFFFF"/>
                </a:solidFill>
                <a:cs typeface="Arial"/>
              </a:rPr>
              <a:t> </a:t>
            </a:r>
            <a:r>
              <a:rPr sz="2600" spc="-20" dirty="0">
                <a:solidFill>
                  <a:srgbClr val="FFFFFF"/>
                </a:solidFill>
                <a:cs typeface="Arial"/>
              </a:rPr>
              <a:t>50%</a:t>
            </a:r>
            <a:endParaRPr sz="2600" dirty="0">
              <a:solidFill>
                <a:srgbClr val="FFFFFF"/>
              </a:solidFill>
              <a:cs typeface="Arial"/>
            </a:endParaRPr>
          </a:p>
        </p:txBody>
      </p:sp>
      <p:sp>
        <p:nvSpPr>
          <p:cNvPr id="6" name="object 6">
            <a:extLst>
              <a:ext uri="{FF2B5EF4-FFF2-40B4-BE49-F238E27FC236}">
                <a16:creationId xmlns:a16="http://schemas.microsoft.com/office/drawing/2014/main" id="{AA8D7AF6-4E86-473B-90DF-B20524C9A602}"/>
              </a:ext>
            </a:extLst>
          </p:cNvPr>
          <p:cNvSpPr txBox="1"/>
          <p:nvPr/>
        </p:nvSpPr>
        <p:spPr>
          <a:xfrm>
            <a:off x="7553974" y="624701"/>
            <a:ext cx="4302746" cy="861774"/>
          </a:xfrm>
          <a:prstGeom prst="rect">
            <a:avLst/>
          </a:prstGeom>
        </p:spPr>
        <p:txBody>
          <a:bodyPr vert="horz" wrap="square" lIns="0" tIns="0" rIns="0" bIns="0" rtlCol="0">
            <a:spAutoFit/>
          </a:bodyPr>
          <a:lstStyle/>
          <a:p>
            <a:pPr marL="12700" algn="r">
              <a:tabLst>
                <a:tab pos="356235" algn="l"/>
              </a:tabLst>
            </a:pPr>
            <a:r>
              <a:rPr lang="en-CA" sz="2800" spc="-20" dirty="0">
                <a:solidFill>
                  <a:srgbClr val="FFFFFF"/>
                </a:solidFill>
                <a:cs typeface="Arial"/>
              </a:rPr>
              <a:t>No Makeup Assessments</a:t>
            </a:r>
            <a:r>
              <a:rPr lang="en-CA" sz="2800" spc="-20" dirty="0">
                <a:solidFill>
                  <a:schemeClr val="accent2"/>
                </a:solidFill>
                <a:cs typeface="Arial"/>
              </a:rPr>
              <a:t>.</a:t>
            </a:r>
            <a:endParaRPr lang="en-CA" sz="2800" dirty="0">
              <a:solidFill>
                <a:srgbClr val="FFFFFF"/>
              </a:solidFill>
              <a:cs typeface="Arial"/>
            </a:endParaRPr>
          </a:p>
          <a:p>
            <a:pPr marL="12700" algn="r">
              <a:lnSpc>
                <a:spcPct val="100000"/>
              </a:lnSpc>
              <a:tabLst>
                <a:tab pos="356235" algn="l"/>
              </a:tabLst>
            </a:pPr>
            <a:r>
              <a:rPr sz="2800" dirty="0">
                <a:solidFill>
                  <a:srgbClr val="FFFFFF"/>
                </a:solidFill>
                <a:cs typeface="Arial"/>
              </a:rPr>
              <a:t>Pet</a:t>
            </a:r>
            <a:r>
              <a:rPr sz="2800" spc="-15" dirty="0">
                <a:solidFill>
                  <a:srgbClr val="FFFFFF"/>
                </a:solidFill>
                <a:cs typeface="Arial"/>
              </a:rPr>
              <a:t>i</a:t>
            </a:r>
            <a:r>
              <a:rPr sz="2800" dirty="0">
                <a:solidFill>
                  <a:srgbClr val="FFFFFF"/>
                </a:solidFill>
                <a:cs typeface="Arial"/>
              </a:rPr>
              <a:t>ti</a:t>
            </a:r>
            <a:r>
              <a:rPr sz="2800" spc="-15" dirty="0">
                <a:solidFill>
                  <a:srgbClr val="FFFFFF"/>
                </a:solidFill>
                <a:cs typeface="Arial"/>
              </a:rPr>
              <a:t>o</a:t>
            </a:r>
            <a:r>
              <a:rPr sz="2800" dirty="0">
                <a:solidFill>
                  <a:srgbClr val="FFFFFF"/>
                </a:solidFill>
                <a:cs typeface="Arial"/>
              </a:rPr>
              <a:t>ns</a:t>
            </a:r>
            <a:r>
              <a:rPr lang="en-US" sz="2800" dirty="0">
                <a:solidFill>
                  <a:schemeClr val="accent6"/>
                </a:solidFill>
                <a:cs typeface="Arial"/>
              </a:rPr>
              <a:t>:</a:t>
            </a:r>
            <a:r>
              <a:rPr lang="en-US" sz="2800" dirty="0">
                <a:solidFill>
                  <a:srgbClr val="FFFFFF"/>
                </a:solidFill>
                <a:cs typeface="Arial"/>
              </a:rPr>
              <a:t> </a:t>
            </a:r>
            <a:r>
              <a:rPr lang="en-CA" sz="2400" spc="-20" dirty="0">
                <a:solidFill>
                  <a:srgbClr val="FFFFFF"/>
                </a:solidFill>
                <a:cs typeface="Arial"/>
              </a:rPr>
              <a:t>First</a:t>
            </a:r>
            <a:r>
              <a:rPr lang="en-CA" sz="2400" spc="-20" dirty="0">
                <a:solidFill>
                  <a:schemeClr val="accent2"/>
                </a:solidFill>
                <a:cs typeface="Arial"/>
              </a:rPr>
              <a:t>-</a:t>
            </a:r>
            <a:r>
              <a:rPr lang="en-CA" sz="2400" spc="-20" dirty="0">
                <a:solidFill>
                  <a:srgbClr val="FFFFFF"/>
                </a:solidFill>
                <a:cs typeface="Arial"/>
              </a:rPr>
              <a:t>Year Office</a:t>
            </a:r>
            <a:r>
              <a:rPr lang="en-CA" sz="2400" spc="-20" dirty="0">
                <a:solidFill>
                  <a:schemeClr val="accent2"/>
                </a:solidFill>
                <a:cs typeface="Arial"/>
              </a:rPr>
              <a:t>.</a:t>
            </a:r>
          </a:p>
        </p:txBody>
      </p:sp>
      <p:sp>
        <p:nvSpPr>
          <p:cNvPr id="7" name="Rectangle 6">
            <a:extLst>
              <a:ext uri="{FF2B5EF4-FFF2-40B4-BE49-F238E27FC236}">
                <a16:creationId xmlns:a16="http://schemas.microsoft.com/office/drawing/2014/main" id="{76CE23E6-6361-4DE8-9CC4-88109E1117F3}"/>
              </a:ext>
            </a:extLst>
          </p:cNvPr>
          <p:cNvSpPr/>
          <p:nvPr/>
        </p:nvSpPr>
        <p:spPr>
          <a:xfrm>
            <a:off x="6639083" y="2008422"/>
            <a:ext cx="153383" cy="4431984"/>
          </a:xfrm>
          <a:prstGeom prst="rect">
            <a:avLst/>
          </a:prstGeom>
          <a:solidFill>
            <a:srgbClr val="66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141114-E1F3-EE10-CF46-0E28FF26D749}"/>
              </a:ext>
            </a:extLst>
          </p:cNvPr>
          <p:cNvSpPr txBox="1"/>
          <p:nvPr/>
        </p:nvSpPr>
        <p:spPr>
          <a:xfrm>
            <a:off x="9160962" y="2801559"/>
            <a:ext cx="1109599" cy="3770263"/>
          </a:xfrm>
          <a:prstGeom prst="rect">
            <a:avLst/>
          </a:prstGeom>
          <a:noFill/>
        </p:spPr>
        <p:txBody>
          <a:bodyPr wrap="none" rtlCol="0">
            <a:spAutoFit/>
          </a:bodyPr>
          <a:lstStyle/>
          <a:p>
            <a:r>
              <a:rPr lang="en-CA" sz="23900" dirty="0">
                <a:solidFill>
                  <a:schemeClr val="accent6"/>
                </a:solidFill>
              </a:rPr>
              <a:t>}</a:t>
            </a:r>
          </a:p>
        </p:txBody>
      </p:sp>
      <p:sp>
        <p:nvSpPr>
          <p:cNvPr id="8" name="TextBox 7">
            <a:extLst>
              <a:ext uri="{FF2B5EF4-FFF2-40B4-BE49-F238E27FC236}">
                <a16:creationId xmlns:a16="http://schemas.microsoft.com/office/drawing/2014/main" id="{7B0E8782-7334-3902-848E-14DF4A7EE956}"/>
              </a:ext>
            </a:extLst>
          </p:cNvPr>
          <p:cNvSpPr txBox="1"/>
          <p:nvPr/>
        </p:nvSpPr>
        <p:spPr>
          <a:xfrm>
            <a:off x="10221608" y="4671322"/>
            <a:ext cx="1117614" cy="646331"/>
          </a:xfrm>
          <a:prstGeom prst="rect">
            <a:avLst/>
          </a:prstGeom>
          <a:noFill/>
        </p:spPr>
        <p:txBody>
          <a:bodyPr wrap="none" rtlCol="0">
            <a:spAutoFit/>
          </a:bodyPr>
          <a:lstStyle/>
          <a:p>
            <a:r>
              <a:rPr lang="en-CA" sz="3600" b="1" dirty="0">
                <a:solidFill>
                  <a:srgbClr val="66FF99"/>
                </a:solidFill>
              </a:rPr>
              <a:t>90%</a:t>
            </a:r>
          </a:p>
        </p:txBody>
      </p:sp>
    </p:spTree>
    <p:extLst>
      <p:ext uri="{BB962C8B-B14F-4D97-AF65-F5344CB8AC3E}">
        <p14:creationId xmlns:p14="http://schemas.microsoft.com/office/powerpoint/2010/main" val="2928546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5B81-F892-1C7A-66BF-A489F524D8A2}"/>
              </a:ext>
            </a:extLst>
          </p:cNvPr>
          <p:cNvSpPr>
            <a:spLocks noGrp="1"/>
          </p:cNvSpPr>
          <p:nvPr>
            <p:ph type="title"/>
          </p:nvPr>
        </p:nvSpPr>
        <p:spPr/>
        <p:txBody>
          <a:bodyPr>
            <a:normAutofit fontScale="90000"/>
          </a:bodyPr>
          <a:lstStyle/>
          <a:p>
            <a:r>
              <a:rPr lang="en-CA" b="1" dirty="0"/>
              <a:t>APS106 Pro Tip</a:t>
            </a:r>
            <a:r>
              <a:rPr lang="en-CA" b="1" dirty="0">
                <a:solidFill>
                  <a:schemeClr val="accent6"/>
                </a:solidFill>
              </a:rPr>
              <a:t>.</a:t>
            </a:r>
          </a:p>
        </p:txBody>
      </p:sp>
      <p:pic>
        <p:nvPicPr>
          <p:cNvPr id="5" name="Picture 4">
            <a:extLst>
              <a:ext uri="{FF2B5EF4-FFF2-40B4-BE49-F238E27FC236}">
                <a16:creationId xmlns:a16="http://schemas.microsoft.com/office/drawing/2014/main" id="{650AE46D-9F0A-950E-678C-C6C638F9E13B}"/>
              </a:ext>
            </a:extLst>
          </p:cNvPr>
          <p:cNvPicPr>
            <a:picLocks noChangeAspect="1"/>
          </p:cNvPicPr>
          <p:nvPr/>
        </p:nvPicPr>
        <p:blipFill>
          <a:blip r:embed="rId2"/>
          <a:stretch>
            <a:fillRect/>
          </a:stretch>
        </p:blipFill>
        <p:spPr>
          <a:xfrm>
            <a:off x="838200" y="1806863"/>
            <a:ext cx="7810500" cy="4741315"/>
          </a:xfrm>
          <a:prstGeom prst="rect">
            <a:avLst/>
          </a:prstGeom>
          <a:ln w="12700">
            <a:solidFill>
              <a:schemeClr val="accent6"/>
            </a:solidFill>
          </a:ln>
        </p:spPr>
      </p:pic>
      <p:sp>
        <p:nvSpPr>
          <p:cNvPr id="6" name="TextBox 5">
            <a:extLst>
              <a:ext uri="{FF2B5EF4-FFF2-40B4-BE49-F238E27FC236}">
                <a16:creationId xmlns:a16="http://schemas.microsoft.com/office/drawing/2014/main" id="{83616E78-9845-7ADC-72F4-169351F22F2F}"/>
              </a:ext>
            </a:extLst>
          </p:cNvPr>
          <p:cNvSpPr txBox="1"/>
          <p:nvPr/>
        </p:nvSpPr>
        <p:spPr>
          <a:xfrm>
            <a:off x="8985584" y="1633488"/>
            <a:ext cx="3076074" cy="4862870"/>
          </a:xfrm>
          <a:prstGeom prst="rect">
            <a:avLst/>
          </a:prstGeom>
          <a:noFill/>
        </p:spPr>
        <p:txBody>
          <a:bodyPr wrap="square" rtlCol="0">
            <a:spAutoFit/>
          </a:bodyPr>
          <a:lstStyle/>
          <a:p>
            <a:r>
              <a:rPr lang="en-US" sz="4000" b="1" dirty="0">
                <a:solidFill>
                  <a:srgbClr val="FFFFFF"/>
                </a:solidFill>
              </a:rPr>
              <a:t>Complete weekly modules </a:t>
            </a:r>
            <a:r>
              <a:rPr lang="en-US" sz="4000" b="1" dirty="0">
                <a:solidFill>
                  <a:schemeClr val="accent6"/>
                </a:solidFill>
              </a:rPr>
              <a:t>DURING</a:t>
            </a:r>
            <a:r>
              <a:rPr lang="en-US" sz="4000" b="1" dirty="0"/>
              <a:t> </a:t>
            </a:r>
            <a:r>
              <a:rPr lang="en-US" sz="4000" b="1" dirty="0">
                <a:solidFill>
                  <a:srgbClr val="FFFFFF"/>
                </a:solidFill>
              </a:rPr>
              <a:t>that week</a:t>
            </a:r>
            <a:r>
              <a:rPr lang="en-US" sz="4000" b="1" dirty="0">
                <a:solidFill>
                  <a:schemeClr val="accent6"/>
                </a:solidFill>
              </a:rPr>
              <a:t>.</a:t>
            </a:r>
          </a:p>
          <a:p>
            <a:endParaRPr lang="en-US" sz="4000" b="1" dirty="0">
              <a:solidFill>
                <a:schemeClr val="accent6"/>
              </a:solidFill>
            </a:endParaRPr>
          </a:p>
          <a:p>
            <a:r>
              <a:rPr lang="en-US" sz="2200" b="1" dirty="0">
                <a:solidFill>
                  <a:srgbClr val="66FF99"/>
                </a:solidFill>
              </a:rPr>
              <a:t>APS1065 Golden Rule</a:t>
            </a:r>
          </a:p>
          <a:p>
            <a:r>
              <a:rPr lang="en-US" sz="2400" b="1" dirty="0">
                <a:solidFill>
                  <a:srgbClr val="FFFFFF"/>
                </a:solidFill>
              </a:rPr>
              <a:t>More Practice </a:t>
            </a:r>
            <a:r>
              <a:rPr lang="en-US" sz="2400" b="1" dirty="0">
                <a:solidFill>
                  <a:schemeClr val="accent6"/>
                </a:solidFill>
              </a:rPr>
              <a:t>= </a:t>
            </a:r>
            <a:r>
              <a:rPr lang="en-US" sz="2400" b="1" dirty="0">
                <a:solidFill>
                  <a:srgbClr val="FFFFFF"/>
                </a:solidFill>
              </a:rPr>
              <a:t>Better Grade</a:t>
            </a:r>
            <a:endParaRPr lang="en-CA" sz="2400" dirty="0">
              <a:solidFill>
                <a:srgbClr val="FFFFFF"/>
              </a:solidFill>
            </a:endParaRPr>
          </a:p>
        </p:txBody>
      </p:sp>
    </p:spTree>
    <p:extLst>
      <p:ext uri="{BB962C8B-B14F-4D97-AF65-F5344CB8AC3E}">
        <p14:creationId xmlns:p14="http://schemas.microsoft.com/office/powerpoint/2010/main" val="1398671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C6B81-100C-FA7B-FE35-58C4129785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2C550-9279-CA1B-9442-FAF3BE4D7339}"/>
              </a:ext>
            </a:extLst>
          </p:cNvPr>
          <p:cNvSpPr>
            <a:spLocks noGrp="1"/>
          </p:cNvSpPr>
          <p:nvPr>
            <p:ph type="title"/>
          </p:nvPr>
        </p:nvSpPr>
        <p:spPr/>
        <p:txBody>
          <a:bodyPr>
            <a:normAutofit fontScale="90000"/>
          </a:bodyPr>
          <a:lstStyle/>
          <a:p>
            <a:r>
              <a:rPr lang="en-CA" b="1" dirty="0"/>
              <a:t>APS106 Pro Tip</a:t>
            </a:r>
            <a:r>
              <a:rPr lang="en-CA" b="1" dirty="0">
                <a:solidFill>
                  <a:schemeClr val="accent6"/>
                </a:solidFill>
              </a:rPr>
              <a:t>.</a:t>
            </a:r>
          </a:p>
        </p:txBody>
      </p:sp>
      <p:pic>
        <p:nvPicPr>
          <p:cNvPr id="5" name="Picture 4">
            <a:extLst>
              <a:ext uri="{FF2B5EF4-FFF2-40B4-BE49-F238E27FC236}">
                <a16:creationId xmlns:a16="http://schemas.microsoft.com/office/drawing/2014/main" id="{B7C2A9EA-FD5F-1C76-4585-BA3FEEC6FEBF}"/>
              </a:ext>
            </a:extLst>
          </p:cNvPr>
          <p:cNvPicPr>
            <a:picLocks noChangeAspect="1"/>
          </p:cNvPicPr>
          <p:nvPr/>
        </p:nvPicPr>
        <p:blipFill>
          <a:blip r:embed="rId2"/>
          <a:stretch>
            <a:fillRect/>
          </a:stretch>
        </p:blipFill>
        <p:spPr>
          <a:xfrm>
            <a:off x="838200" y="1806863"/>
            <a:ext cx="7810500" cy="4741315"/>
          </a:xfrm>
          <a:prstGeom prst="rect">
            <a:avLst/>
          </a:prstGeom>
          <a:ln w="12700">
            <a:solidFill>
              <a:schemeClr val="accent6"/>
            </a:solidFill>
          </a:ln>
        </p:spPr>
      </p:pic>
      <p:sp>
        <p:nvSpPr>
          <p:cNvPr id="6" name="TextBox 5">
            <a:extLst>
              <a:ext uri="{FF2B5EF4-FFF2-40B4-BE49-F238E27FC236}">
                <a16:creationId xmlns:a16="http://schemas.microsoft.com/office/drawing/2014/main" id="{C359EE2A-547E-B6C4-0FCB-A2F2E3F3EBEC}"/>
              </a:ext>
            </a:extLst>
          </p:cNvPr>
          <p:cNvSpPr txBox="1"/>
          <p:nvPr/>
        </p:nvSpPr>
        <p:spPr>
          <a:xfrm>
            <a:off x="8938260" y="2770257"/>
            <a:ext cx="2865120" cy="707886"/>
          </a:xfrm>
          <a:prstGeom prst="rect">
            <a:avLst/>
          </a:prstGeom>
          <a:noFill/>
        </p:spPr>
        <p:txBody>
          <a:bodyPr wrap="square" rtlCol="0">
            <a:spAutoFit/>
          </a:bodyPr>
          <a:lstStyle/>
          <a:p>
            <a:r>
              <a:rPr lang="en-US" sz="4000" b="1" dirty="0">
                <a:solidFill>
                  <a:srgbClr val="FFFFFF"/>
                </a:solidFill>
              </a:rPr>
              <a:t>Lectures</a:t>
            </a:r>
            <a:r>
              <a:rPr lang="en-US" sz="4000" b="1" dirty="0">
                <a:solidFill>
                  <a:schemeClr val="accent6"/>
                </a:solidFill>
              </a:rPr>
              <a:t>.</a:t>
            </a:r>
            <a:endParaRPr lang="en-CA" sz="4000" dirty="0">
              <a:solidFill>
                <a:schemeClr val="accent6"/>
              </a:solidFill>
            </a:endParaRPr>
          </a:p>
        </p:txBody>
      </p:sp>
      <p:sp>
        <p:nvSpPr>
          <p:cNvPr id="3" name="Rectangle 2">
            <a:extLst>
              <a:ext uri="{FF2B5EF4-FFF2-40B4-BE49-F238E27FC236}">
                <a16:creationId xmlns:a16="http://schemas.microsoft.com/office/drawing/2014/main" id="{7AB942A5-8C36-011C-13CF-D9ED4EF3048E}"/>
              </a:ext>
            </a:extLst>
          </p:cNvPr>
          <p:cNvSpPr/>
          <p:nvPr/>
        </p:nvSpPr>
        <p:spPr>
          <a:xfrm>
            <a:off x="853440" y="2385060"/>
            <a:ext cx="7787640" cy="1478280"/>
          </a:xfrm>
          <a:prstGeom prst="rect">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1F961292-CA41-38AD-35C1-27B52783EF42}"/>
              </a:ext>
            </a:extLst>
          </p:cNvPr>
          <p:cNvSpPr txBox="1"/>
          <p:nvPr/>
        </p:nvSpPr>
        <p:spPr>
          <a:xfrm>
            <a:off x="8695224" y="720970"/>
            <a:ext cx="2497756" cy="707886"/>
          </a:xfrm>
          <a:prstGeom prst="rect">
            <a:avLst/>
          </a:prstGeom>
          <a:noFill/>
        </p:spPr>
        <p:txBody>
          <a:bodyPr wrap="square" rtlCol="0">
            <a:spAutoFit/>
          </a:bodyPr>
          <a:lstStyle/>
          <a:p>
            <a:pPr algn="r"/>
            <a:r>
              <a:rPr lang="en-US" sz="2000" b="1" dirty="0">
                <a:solidFill>
                  <a:srgbClr val="FFFFFF"/>
                </a:solidFill>
              </a:rPr>
              <a:t>Total Coding Hours </a:t>
            </a:r>
          </a:p>
          <a:p>
            <a:pPr algn="r"/>
            <a:r>
              <a:rPr lang="en-US" sz="2000" b="1" dirty="0">
                <a:solidFill>
                  <a:srgbClr val="FFFFFF"/>
                </a:solidFill>
              </a:rPr>
              <a:t>Per Week</a:t>
            </a:r>
            <a:r>
              <a:rPr lang="en-US" sz="2000" b="1" dirty="0">
                <a:solidFill>
                  <a:schemeClr val="accent6"/>
                </a:solidFill>
              </a:rPr>
              <a:t>:</a:t>
            </a:r>
          </a:p>
        </p:txBody>
      </p:sp>
      <p:sp>
        <p:nvSpPr>
          <p:cNvPr id="8" name="TextBox 7">
            <a:extLst>
              <a:ext uri="{FF2B5EF4-FFF2-40B4-BE49-F238E27FC236}">
                <a16:creationId xmlns:a16="http://schemas.microsoft.com/office/drawing/2014/main" id="{75E1FBE8-87C7-44DC-4578-41CFA5DCD6A8}"/>
              </a:ext>
            </a:extLst>
          </p:cNvPr>
          <p:cNvSpPr txBox="1"/>
          <p:nvPr/>
        </p:nvSpPr>
        <p:spPr>
          <a:xfrm>
            <a:off x="11260404" y="602014"/>
            <a:ext cx="668908" cy="923330"/>
          </a:xfrm>
          <a:prstGeom prst="rect">
            <a:avLst/>
          </a:prstGeom>
          <a:noFill/>
        </p:spPr>
        <p:txBody>
          <a:bodyPr wrap="square">
            <a:spAutoFit/>
          </a:bodyPr>
          <a:lstStyle/>
          <a:p>
            <a:r>
              <a:rPr lang="en-US" sz="5400" b="1" dirty="0">
                <a:solidFill>
                  <a:srgbClr val="66FF99"/>
                </a:solidFill>
              </a:rPr>
              <a:t>3</a:t>
            </a:r>
            <a:endParaRPr lang="en-CA" sz="5400" dirty="0">
              <a:solidFill>
                <a:srgbClr val="66FF99"/>
              </a:solidFill>
            </a:endParaRPr>
          </a:p>
        </p:txBody>
      </p:sp>
      <p:sp>
        <p:nvSpPr>
          <p:cNvPr id="9" name="TextBox 8">
            <a:extLst>
              <a:ext uri="{FF2B5EF4-FFF2-40B4-BE49-F238E27FC236}">
                <a16:creationId xmlns:a16="http://schemas.microsoft.com/office/drawing/2014/main" id="{7187B851-5BBE-A3B9-BD3E-F702A5A11002}"/>
              </a:ext>
            </a:extLst>
          </p:cNvPr>
          <p:cNvSpPr txBox="1"/>
          <p:nvPr/>
        </p:nvSpPr>
        <p:spPr>
          <a:xfrm>
            <a:off x="8938260" y="3461269"/>
            <a:ext cx="3139064" cy="707886"/>
          </a:xfrm>
          <a:prstGeom prst="rect">
            <a:avLst/>
          </a:prstGeom>
          <a:noFill/>
        </p:spPr>
        <p:txBody>
          <a:bodyPr wrap="none" rtlCol="0">
            <a:spAutoFit/>
          </a:bodyPr>
          <a:lstStyle/>
          <a:p>
            <a:r>
              <a:rPr lang="en-US" sz="2000" b="1" dirty="0">
                <a:solidFill>
                  <a:srgbClr val="FFFFFF"/>
                </a:solidFill>
              </a:rPr>
              <a:t>1 hour code</a:t>
            </a:r>
          </a:p>
          <a:p>
            <a:r>
              <a:rPr lang="en-US" sz="2000" b="1" dirty="0">
                <a:solidFill>
                  <a:srgbClr val="FFFFFF"/>
                </a:solidFill>
              </a:rPr>
              <a:t>along with an Instructor</a:t>
            </a:r>
            <a:r>
              <a:rPr lang="en-US" sz="2000" b="1" dirty="0">
                <a:solidFill>
                  <a:schemeClr val="accent6"/>
                </a:solidFill>
              </a:rPr>
              <a:t>.</a:t>
            </a:r>
          </a:p>
        </p:txBody>
      </p:sp>
    </p:spTree>
    <p:extLst>
      <p:ext uri="{BB962C8B-B14F-4D97-AF65-F5344CB8AC3E}">
        <p14:creationId xmlns:p14="http://schemas.microsoft.com/office/powerpoint/2010/main" val="292757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CD35B-4315-67B2-F780-2327BBD6C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5A692-F4C6-C766-EE78-B7049CBFE9C6}"/>
              </a:ext>
            </a:extLst>
          </p:cNvPr>
          <p:cNvSpPr>
            <a:spLocks noGrp="1"/>
          </p:cNvSpPr>
          <p:nvPr>
            <p:ph type="title"/>
          </p:nvPr>
        </p:nvSpPr>
        <p:spPr/>
        <p:txBody>
          <a:bodyPr>
            <a:normAutofit fontScale="90000"/>
          </a:bodyPr>
          <a:lstStyle/>
          <a:p>
            <a:r>
              <a:rPr lang="en-US" b="1" dirty="0"/>
              <a:t>Lecture Schedule</a:t>
            </a:r>
            <a:r>
              <a:rPr lang="en-US" b="1" dirty="0">
                <a:solidFill>
                  <a:schemeClr val="accent6"/>
                </a:solidFill>
              </a:rPr>
              <a:t>.</a:t>
            </a:r>
          </a:p>
        </p:txBody>
      </p:sp>
      <p:sp>
        <p:nvSpPr>
          <p:cNvPr id="5" name="Content Placeholder 2">
            <a:extLst>
              <a:ext uri="{FF2B5EF4-FFF2-40B4-BE49-F238E27FC236}">
                <a16:creationId xmlns:a16="http://schemas.microsoft.com/office/drawing/2014/main" id="{1AA62E50-4FDD-6FF5-03CC-736A88ABD7CC}"/>
              </a:ext>
            </a:extLst>
          </p:cNvPr>
          <p:cNvSpPr>
            <a:spLocks noGrp="1"/>
          </p:cNvSpPr>
          <p:nvPr>
            <p:ph idx="1"/>
          </p:nvPr>
        </p:nvSpPr>
        <p:spPr>
          <a:xfrm>
            <a:off x="838200" y="4170199"/>
            <a:ext cx="9497469" cy="1821534"/>
          </a:xfrm>
        </p:spPr>
        <p:txBody>
          <a:bodyPr/>
          <a:lstStyle/>
          <a:p>
            <a:r>
              <a:rPr lang="en-US" dirty="0"/>
              <a:t>Lectures will be in person in </a:t>
            </a:r>
            <a:r>
              <a:rPr lang="en-US" b="1" dirty="0">
                <a:solidFill>
                  <a:schemeClr val="accent6"/>
                </a:solidFill>
              </a:rPr>
              <a:t>MYHAL 150</a:t>
            </a:r>
            <a:r>
              <a:rPr lang="en-US" dirty="0">
                <a:solidFill>
                  <a:schemeClr val="accent3"/>
                </a:solidFill>
              </a:rPr>
              <a:t>.</a:t>
            </a:r>
          </a:p>
          <a:p>
            <a:r>
              <a:rPr lang="en-US" dirty="0"/>
              <a:t>Lecture content can be found on Quercus using the </a:t>
            </a:r>
            <a:r>
              <a:rPr lang="en-US" u="sng" dirty="0">
                <a:solidFill>
                  <a:srgbClr val="66FF99"/>
                </a:solidFill>
              </a:rPr>
              <a:t>Goodfellow &amp; Sutton</a:t>
            </a:r>
            <a:r>
              <a:rPr lang="en-US" dirty="0">
                <a:solidFill>
                  <a:srgbClr val="66FF99"/>
                </a:solidFill>
              </a:rPr>
              <a:t> </a:t>
            </a:r>
            <a:r>
              <a:rPr lang="en-US" dirty="0"/>
              <a:t>links</a:t>
            </a:r>
            <a:r>
              <a:rPr lang="en-US" dirty="0">
                <a:solidFill>
                  <a:schemeClr val="accent3"/>
                </a:solidFill>
              </a:rPr>
              <a:t>.</a:t>
            </a:r>
          </a:p>
        </p:txBody>
      </p:sp>
      <p:graphicFrame>
        <p:nvGraphicFramePr>
          <p:cNvPr id="4" name="Table 4">
            <a:extLst>
              <a:ext uri="{FF2B5EF4-FFF2-40B4-BE49-F238E27FC236}">
                <a16:creationId xmlns:a16="http://schemas.microsoft.com/office/drawing/2014/main" id="{5DCB82F1-811D-D44B-5992-6B0C26846FB0}"/>
              </a:ext>
            </a:extLst>
          </p:cNvPr>
          <p:cNvGraphicFramePr>
            <a:graphicFrameLocks noGrp="1"/>
          </p:cNvGraphicFramePr>
          <p:nvPr>
            <p:extLst>
              <p:ext uri="{D42A27DB-BD31-4B8C-83A1-F6EECF244321}">
                <p14:modId xmlns:p14="http://schemas.microsoft.com/office/powerpoint/2010/main" val="4273813311"/>
              </p:ext>
            </p:extLst>
          </p:nvPr>
        </p:nvGraphicFramePr>
        <p:xfrm>
          <a:off x="964214" y="1983677"/>
          <a:ext cx="10745184" cy="1559560"/>
        </p:xfrm>
        <a:graphic>
          <a:graphicData uri="http://schemas.openxmlformats.org/drawingml/2006/table">
            <a:tbl>
              <a:tblPr firstRow="1" bandRow="1">
                <a:tableStyleId>{5C22544A-7EE6-4342-B048-85BDC9FD1C3A}</a:tableStyleId>
              </a:tblPr>
              <a:tblGrid>
                <a:gridCol w="1359886">
                  <a:extLst>
                    <a:ext uri="{9D8B030D-6E8A-4147-A177-3AD203B41FA5}">
                      <a16:colId xmlns:a16="http://schemas.microsoft.com/office/drawing/2014/main" val="861642926"/>
                    </a:ext>
                  </a:extLst>
                </a:gridCol>
                <a:gridCol w="2413000">
                  <a:extLst>
                    <a:ext uri="{9D8B030D-6E8A-4147-A177-3AD203B41FA5}">
                      <a16:colId xmlns:a16="http://schemas.microsoft.com/office/drawing/2014/main" val="1955002468"/>
                    </a:ext>
                  </a:extLst>
                </a:gridCol>
                <a:gridCol w="1270000">
                  <a:extLst>
                    <a:ext uri="{9D8B030D-6E8A-4147-A177-3AD203B41FA5}">
                      <a16:colId xmlns:a16="http://schemas.microsoft.com/office/drawing/2014/main" val="664397310"/>
                    </a:ext>
                  </a:extLst>
                </a:gridCol>
                <a:gridCol w="2311400">
                  <a:extLst>
                    <a:ext uri="{9D8B030D-6E8A-4147-A177-3AD203B41FA5}">
                      <a16:colId xmlns:a16="http://schemas.microsoft.com/office/drawing/2014/main" val="704181691"/>
                    </a:ext>
                  </a:extLst>
                </a:gridCol>
                <a:gridCol w="2146300">
                  <a:extLst>
                    <a:ext uri="{9D8B030D-6E8A-4147-A177-3AD203B41FA5}">
                      <a16:colId xmlns:a16="http://schemas.microsoft.com/office/drawing/2014/main" val="2176057296"/>
                    </a:ext>
                  </a:extLst>
                </a:gridCol>
                <a:gridCol w="1244598">
                  <a:extLst>
                    <a:ext uri="{9D8B030D-6E8A-4147-A177-3AD203B41FA5}">
                      <a16:colId xmlns:a16="http://schemas.microsoft.com/office/drawing/2014/main" val="1622499334"/>
                    </a:ext>
                  </a:extLst>
                </a:gridCol>
              </a:tblGrid>
              <a:tr h="370840">
                <a:tc>
                  <a:txBody>
                    <a:bodyPr/>
                    <a:lstStyle/>
                    <a:p>
                      <a:r>
                        <a:rPr lang="en-US" dirty="0"/>
                        <a:t>Section</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303835462"/>
                  </a:ext>
                </a:extLst>
              </a:tr>
              <a:tr h="370840">
                <a:tc>
                  <a:txBody>
                    <a:bodyPr/>
                    <a:lstStyle/>
                    <a:p>
                      <a:r>
                        <a:rPr lang="en-US" b="1" dirty="0"/>
                        <a:t>LEC0101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70C0"/>
                          </a:solidFill>
                        </a:rPr>
                        <a:t>Lecture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11:00 am - 12:00 pm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7030A0"/>
                          </a:solidFill>
                        </a:rPr>
                        <a:t>Lecture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11:00 am - 12:00 pm</a:t>
                      </a:r>
                    </a:p>
                  </a:txBody>
                  <a:tcPr anchor="ctr"/>
                </a:tc>
                <a:tc>
                  <a:txBody>
                    <a:bodyPr/>
                    <a:lstStyle/>
                    <a:p>
                      <a:r>
                        <a:rPr lang="en-US" b="1" dirty="0">
                          <a:solidFill>
                            <a:srgbClr val="00B050"/>
                          </a:solidFill>
                        </a:rPr>
                        <a:t>Lecture 3</a:t>
                      </a:r>
                    </a:p>
                    <a:p>
                      <a:r>
                        <a:rPr lang="en-US" dirty="0"/>
                        <a:t>9:00 am - 10:00 am</a:t>
                      </a:r>
                    </a:p>
                  </a:txBody>
                  <a:tcPr anchor="ctr"/>
                </a:tc>
                <a:tc>
                  <a:txBody>
                    <a:bodyPr/>
                    <a:lstStyle/>
                    <a:p>
                      <a:endParaRPr lang="en-US" dirty="0"/>
                    </a:p>
                  </a:txBody>
                  <a:tcPr anchor="ctr"/>
                </a:tc>
                <a:extLst>
                  <a:ext uri="{0D108BD9-81ED-4DB2-BD59-A6C34878D82A}">
                    <a16:rowId xmlns:a16="http://schemas.microsoft.com/office/drawing/2014/main" val="3241517085"/>
                  </a:ext>
                </a:extLst>
              </a:tr>
            </a:tbl>
          </a:graphicData>
        </a:graphic>
      </p:graphicFrame>
    </p:spTree>
    <p:extLst>
      <p:ext uri="{BB962C8B-B14F-4D97-AF65-F5344CB8AC3E}">
        <p14:creationId xmlns:p14="http://schemas.microsoft.com/office/powerpoint/2010/main" val="2134050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I Foundation Models for Science Workshop 2025">
            <a:extLst>
              <a:ext uri="{FF2B5EF4-FFF2-40B4-BE49-F238E27FC236}">
                <a16:creationId xmlns:a16="http://schemas.microsoft.com/office/drawing/2014/main" id="{6237A7D6-B79E-629E-32C4-ABA5C18B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40" y="2401033"/>
            <a:ext cx="2572762" cy="2621979"/>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Teaching Team</a:t>
            </a:r>
          </a:p>
        </p:txBody>
      </p:sp>
      <p:pic>
        <p:nvPicPr>
          <p:cNvPr id="5" name="Picture 2" descr="Sebastian Goodfellow">
            <a:extLst>
              <a:ext uri="{FF2B5EF4-FFF2-40B4-BE49-F238E27FC236}">
                <a16:creationId xmlns:a16="http://schemas.microsoft.com/office/drawing/2014/main" id="{6E0FC0AB-5B88-4499-A02A-A9F3A20D4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43" y="2401035"/>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4232B3-7264-43C7-8130-3A2945C199D0}"/>
              </a:ext>
            </a:extLst>
          </p:cNvPr>
          <p:cNvSpPr txBox="1"/>
          <p:nvPr/>
        </p:nvSpPr>
        <p:spPr>
          <a:xfrm>
            <a:off x="1305276" y="5204042"/>
            <a:ext cx="1490281" cy="830997"/>
          </a:xfrm>
          <a:prstGeom prst="rect">
            <a:avLst/>
          </a:prstGeom>
          <a:noFill/>
        </p:spPr>
        <p:txBody>
          <a:bodyPr wrap="none" rtlCol="0">
            <a:spAutoFit/>
          </a:bodyPr>
          <a:lstStyle/>
          <a:p>
            <a:pPr algn="ctr"/>
            <a:r>
              <a:rPr lang="en-US" sz="2400" b="1" dirty="0">
                <a:solidFill>
                  <a:srgbClr val="FFFFFF"/>
                </a:solidFill>
              </a:rPr>
              <a:t>Chris</a:t>
            </a:r>
          </a:p>
          <a:p>
            <a:pPr algn="ctr"/>
            <a:r>
              <a:rPr lang="en-US" sz="2400" dirty="0">
                <a:solidFill>
                  <a:srgbClr val="FFFFFF"/>
                </a:solidFill>
              </a:rPr>
              <a:t>Instructor</a:t>
            </a:r>
          </a:p>
        </p:txBody>
      </p:sp>
      <p:sp>
        <p:nvSpPr>
          <p:cNvPr id="10" name="TextBox 9">
            <a:extLst>
              <a:ext uri="{FF2B5EF4-FFF2-40B4-BE49-F238E27FC236}">
                <a16:creationId xmlns:a16="http://schemas.microsoft.com/office/drawing/2014/main" id="{F2D60A08-1363-4CDE-ADDA-580369B48490}"/>
              </a:ext>
            </a:extLst>
          </p:cNvPr>
          <p:cNvSpPr txBox="1"/>
          <p:nvPr/>
        </p:nvSpPr>
        <p:spPr>
          <a:xfrm>
            <a:off x="5338678" y="5204042"/>
            <a:ext cx="1490281" cy="830997"/>
          </a:xfrm>
          <a:prstGeom prst="rect">
            <a:avLst/>
          </a:prstGeom>
          <a:noFill/>
        </p:spPr>
        <p:txBody>
          <a:bodyPr wrap="none" rtlCol="0">
            <a:spAutoFit/>
          </a:bodyPr>
          <a:lstStyle/>
          <a:p>
            <a:pPr algn="ctr"/>
            <a:r>
              <a:rPr lang="en-US" sz="2400" b="1" dirty="0">
                <a:solidFill>
                  <a:srgbClr val="FFFFFF"/>
                </a:solidFill>
              </a:rPr>
              <a:t>Seb</a:t>
            </a:r>
          </a:p>
          <a:p>
            <a:pPr algn="ctr"/>
            <a:r>
              <a:rPr lang="en-US" sz="2400" dirty="0">
                <a:solidFill>
                  <a:srgbClr val="FFFFFF"/>
                </a:solidFill>
              </a:rPr>
              <a:t>Instructor</a:t>
            </a:r>
          </a:p>
        </p:txBody>
      </p:sp>
      <p:sp>
        <p:nvSpPr>
          <p:cNvPr id="11" name="TextBox 10">
            <a:extLst>
              <a:ext uri="{FF2B5EF4-FFF2-40B4-BE49-F238E27FC236}">
                <a16:creationId xmlns:a16="http://schemas.microsoft.com/office/drawing/2014/main" id="{165DAA68-EF82-4511-BAE4-77CB9E9C3247}"/>
              </a:ext>
            </a:extLst>
          </p:cNvPr>
          <p:cNvSpPr txBox="1"/>
          <p:nvPr/>
        </p:nvSpPr>
        <p:spPr>
          <a:xfrm>
            <a:off x="9564563" y="5204043"/>
            <a:ext cx="1192955" cy="830997"/>
          </a:xfrm>
          <a:prstGeom prst="rect">
            <a:avLst/>
          </a:prstGeom>
          <a:noFill/>
        </p:spPr>
        <p:txBody>
          <a:bodyPr wrap="none" rtlCol="0">
            <a:spAutoFit/>
          </a:bodyPr>
          <a:lstStyle/>
          <a:p>
            <a:pPr algn="ctr"/>
            <a:r>
              <a:rPr lang="en-US" sz="2400" b="1" dirty="0">
                <a:solidFill>
                  <a:schemeClr val="accent6"/>
                </a:solidFill>
              </a:rPr>
              <a:t>Charlie</a:t>
            </a:r>
          </a:p>
          <a:p>
            <a:pPr algn="ctr"/>
            <a:r>
              <a:rPr lang="en-US" sz="2400" dirty="0">
                <a:solidFill>
                  <a:schemeClr val="accent6"/>
                </a:solidFill>
              </a:rPr>
              <a:t>TA</a:t>
            </a:r>
          </a:p>
        </p:txBody>
      </p:sp>
      <p:pic>
        <p:nvPicPr>
          <p:cNvPr id="3" name="Picture 4" descr="Profile photo of Charlie Lake">
            <a:extLst>
              <a:ext uri="{FF2B5EF4-FFF2-40B4-BE49-F238E27FC236}">
                <a16:creationId xmlns:a16="http://schemas.microsoft.com/office/drawing/2014/main" id="{573B119A-05E1-3727-CD5C-57C273E2A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119" y="2398537"/>
            <a:ext cx="2582649" cy="2582649"/>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244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CAA64-D1CE-C4B6-4932-DCA2A7002C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3F174-6E1B-398E-3A23-BB7A6AF90D75}"/>
              </a:ext>
            </a:extLst>
          </p:cNvPr>
          <p:cNvSpPr>
            <a:spLocks noGrp="1"/>
          </p:cNvSpPr>
          <p:nvPr>
            <p:ph type="title"/>
          </p:nvPr>
        </p:nvSpPr>
        <p:spPr/>
        <p:txBody>
          <a:bodyPr>
            <a:normAutofit fontScale="90000"/>
          </a:bodyPr>
          <a:lstStyle/>
          <a:p>
            <a:r>
              <a:rPr lang="en-US" b="1" dirty="0"/>
              <a:t>Lecture Schedule</a:t>
            </a:r>
            <a:r>
              <a:rPr lang="en-US" b="1" dirty="0">
                <a:solidFill>
                  <a:schemeClr val="accent6"/>
                </a:solidFill>
              </a:rPr>
              <a:t>.</a:t>
            </a:r>
          </a:p>
        </p:txBody>
      </p:sp>
      <p:graphicFrame>
        <p:nvGraphicFramePr>
          <p:cNvPr id="4" name="Table 4">
            <a:extLst>
              <a:ext uri="{FF2B5EF4-FFF2-40B4-BE49-F238E27FC236}">
                <a16:creationId xmlns:a16="http://schemas.microsoft.com/office/drawing/2014/main" id="{7C3AF196-B511-A50E-E5A1-AE80C96BD736}"/>
              </a:ext>
            </a:extLst>
          </p:cNvPr>
          <p:cNvGraphicFramePr>
            <a:graphicFrameLocks noGrp="1"/>
          </p:cNvGraphicFramePr>
          <p:nvPr/>
        </p:nvGraphicFramePr>
        <p:xfrm>
          <a:off x="964214" y="1983677"/>
          <a:ext cx="10745184" cy="1559560"/>
        </p:xfrm>
        <a:graphic>
          <a:graphicData uri="http://schemas.openxmlformats.org/drawingml/2006/table">
            <a:tbl>
              <a:tblPr firstRow="1" bandRow="1">
                <a:tableStyleId>{5C22544A-7EE6-4342-B048-85BDC9FD1C3A}</a:tableStyleId>
              </a:tblPr>
              <a:tblGrid>
                <a:gridCol w="1359886">
                  <a:extLst>
                    <a:ext uri="{9D8B030D-6E8A-4147-A177-3AD203B41FA5}">
                      <a16:colId xmlns:a16="http://schemas.microsoft.com/office/drawing/2014/main" val="861642926"/>
                    </a:ext>
                  </a:extLst>
                </a:gridCol>
                <a:gridCol w="2413000">
                  <a:extLst>
                    <a:ext uri="{9D8B030D-6E8A-4147-A177-3AD203B41FA5}">
                      <a16:colId xmlns:a16="http://schemas.microsoft.com/office/drawing/2014/main" val="1955002468"/>
                    </a:ext>
                  </a:extLst>
                </a:gridCol>
                <a:gridCol w="1270000">
                  <a:extLst>
                    <a:ext uri="{9D8B030D-6E8A-4147-A177-3AD203B41FA5}">
                      <a16:colId xmlns:a16="http://schemas.microsoft.com/office/drawing/2014/main" val="664397310"/>
                    </a:ext>
                  </a:extLst>
                </a:gridCol>
                <a:gridCol w="2311400">
                  <a:extLst>
                    <a:ext uri="{9D8B030D-6E8A-4147-A177-3AD203B41FA5}">
                      <a16:colId xmlns:a16="http://schemas.microsoft.com/office/drawing/2014/main" val="704181691"/>
                    </a:ext>
                  </a:extLst>
                </a:gridCol>
                <a:gridCol w="2146300">
                  <a:extLst>
                    <a:ext uri="{9D8B030D-6E8A-4147-A177-3AD203B41FA5}">
                      <a16:colId xmlns:a16="http://schemas.microsoft.com/office/drawing/2014/main" val="2176057296"/>
                    </a:ext>
                  </a:extLst>
                </a:gridCol>
                <a:gridCol w="1244598">
                  <a:extLst>
                    <a:ext uri="{9D8B030D-6E8A-4147-A177-3AD203B41FA5}">
                      <a16:colId xmlns:a16="http://schemas.microsoft.com/office/drawing/2014/main" val="1622499334"/>
                    </a:ext>
                  </a:extLst>
                </a:gridCol>
              </a:tblGrid>
              <a:tr h="370840">
                <a:tc>
                  <a:txBody>
                    <a:bodyPr/>
                    <a:lstStyle/>
                    <a:p>
                      <a:r>
                        <a:rPr lang="en-US" dirty="0"/>
                        <a:t>Section</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303835462"/>
                  </a:ext>
                </a:extLst>
              </a:tr>
              <a:tr h="370840">
                <a:tc>
                  <a:txBody>
                    <a:bodyPr/>
                    <a:lstStyle/>
                    <a:p>
                      <a:r>
                        <a:rPr lang="en-US" b="1" dirty="0"/>
                        <a:t>LEC0101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70C0"/>
                          </a:solidFill>
                        </a:rPr>
                        <a:t>Lecture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11:00 am - 12:00 pm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7030A0"/>
                          </a:solidFill>
                        </a:rPr>
                        <a:t>Lecture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11:00 am - 12:00 pm</a:t>
                      </a:r>
                    </a:p>
                  </a:txBody>
                  <a:tcPr anchor="ctr"/>
                </a:tc>
                <a:tc>
                  <a:txBody>
                    <a:bodyPr/>
                    <a:lstStyle/>
                    <a:p>
                      <a:r>
                        <a:rPr lang="en-US" b="1" dirty="0">
                          <a:solidFill>
                            <a:srgbClr val="00B050"/>
                          </a:solidFill>
                        </a:rPr>
                        <a:t>Lecture 3</a:t>
                      </a:r>
                    </a:p>
                    <a:p>
                      <a:r>
                        <a:rPr lang="en-US" dirty="0"/>
                        <a:t>9:00 am - 10:00 am</a:t>
                      </a:r>
                    </a:p>
                  </a:txBody>
                  <a:tcPr anchor="ctr"/>
                </a:tc>
                <a:tc>
                  <a:txBody>
                    <a:bodyPr/>
                    <a:lstStyle/>
                    <a:p>
                      <a:endParaRPr lang="en-US" dirty="0"/>
                    </a:p>
                  </a:txBody>
                  <a:tcPr anchor="ctr"/>
                </a:tc>
                <a:extLst>
                  <a:ext uri="{0D108BD9-81ED-4DB2-BD59-A6C34878D82A}">
                    <a16:rowId xmlns:a16="http://schemas.microsoft.com/office/drawing/2014/main" val="3241517085"/>
                  </a:ext>
                </a:extLst>
              </a:tr>
            </a:tbl>
          </a:graphicData>
        </a:graphic>
      </p:graphicFrame>
      <p:sp>
        <p:nvSpPr>
          <p:cNvPr id="7" name="Right Brace 6">
            <a:extLst>
              <a:ext uri="{FF2B5EF4-FFF2-40B4-BE49-F238E27FC236}">
                <a16:creationId xmlns:a16="http://schemas.microsoft.com/office/drawing/2014/main" id="{3A18DDEB-3234-C752-23A0-D115ABAE32C2}"/>
              </a:ext>
            </a:extLst>
          </p:cNvPr>
          <p:cNvSpPr/>
          <p:nvPr/>
        </p:nvSpPr>
        <p:spPr>
          <a:xfrm rot="5400000">
            <a:off x="4950996" y="1088857"/>
            <a:ext cx="799900" cy="5949817"/>
          </a:xfrm>
          <a:prstGeom prst="rightBrace">
            <a:avLst>
              <a:gd name="adj1" fmla="val 170970"/>
              <a:gd name="adj2" fmla="val 71030"/>
            </a:avLst>
          </a:prstGeom>
          <a:ln w="57150">
            <a:solidFill>
              <a:srgbClr val="66FF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Right Brace 7">
            <a:extLst>
              <a:ext uri="{FF2B5EF4-FFF2-40B4-BE49-F238E27FC236}">
                <a16:creationId xmlns:a16="http://schemas.microsoft.com/office/drawing/2014/main" id="{3B3C2E33-0AFB-7AEE-6B7B-FD71FC6B9F3E}"/>
              </a:ext>
            </a:extLst>
          </p:cNvPr>
          <p:cNvSpPr/>
          <p:nvPr/>
        </p:nvSpPr>
        <p:spPr>
          <a:xfrm rot="5400000">
            <a:off x="8987691" y="3001980"/>
            <a:ext cx="799900" cy="2123571"/>
          </a:xfrm>
          <a:prstGeom prst="rightBrace">
            <a:avLst>
              <a:gd name="adj1" fmla="val 170970"/>
              <a:gd name="adj2" fmla="val 40152"/>
            </a:avLst>
          </a:prstGeom>
          <a:ln w="57150">
            <a:solidFill>
              <a:srgbClr val="66FF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TextBox 8">
            <a:extLst>
              <a:ext uri="{FF2B5EF4-FFF2-40B4-BE49-F238E27FC236}">
                <a16:creationId xmlns:a16="http://schemas.microsoft.com/office/drawing/2014/main" id="{76EA8E07-B127-1717-B7B6-10C86F92E9EA}"/>
              </a:ext>
            </a:extLst>
          </p:cNvPr>
          <p:cNvSpPr txBox="1"/>
          <p:nvPr/>
        </p:nvSpPr>
        <p:spPr>
          <a:xfrm>
            <a:off x="2573577" y="4463716"/>
            <a:ext cx="3048335" cy="369332"/>
          </a:xfrm>
          <a:prstGeom prst="rect">
            <a:avLst/>
          </a:prstGeom>
          <a:noFill/>
        </p:spPr>
        <p:txBody>
          <a:bodyPr wrap="none" rtlCol="0">
            <a:spAutoFit/>
          </a:bodyPr>
          <a:lstStyle/>
          <a:p>
            <a:pPr algn="ctr"/>
            <a:r>
              <a:rPr lang="en-CA" b="1" dirty="0">
                <a:solidFill>
                  <a:srgbClr val="FFFFFF"/>
                </a:solidFill>
              </a:rPr>
              <a:t>Introducing New Material</a:t>
            </a:r>
            <a:r>
              <a:rPr lang="en-CA" b="1" dirty="0">
                <a:solidFill>
                  <a:schemeClr val="accent6"/>
                </a:solidFill>
              </a:rPr>
              <a:t>.</a:t>
            </a:r>
          </a:p>
        </p:txBody>
      </p:sp>
      <p:sp>
        <p:nvSpPr>
          <p:cNvPr id="10" name="TextBox 9">
            <a:extLst>
              <a:ext uri="{FF2B5EF4-FFF2-40B4-BE49-F238E27FC236}">
                <a16:creationId xmlns:a16="http://schemas.microsoft.com/office/drawing/2014/main" id="{FA38F6FC-67A3-80CC-5279-95A19F8D6B6C}"/>
              </a:ext>
            </a:extLst>
          </p:cNvPr>
          <p:cNvSpPr txBox="1"/>
          <p:nvPr/>
        </p:nvSpPr>
        <p:spPr>
          <a:xfrm>
            <a:off x="7645400" y="4463716"/>
            <a:ext cx="3917611" cy="2031325"/>
          </a:xfrm>
          <a:prstGeom prst="rect">
            <a:avLst/>
          </a:prstGeom>
          <a:noFill/>
        </p:spPr>
        <p:txBody>
          <a:bodyPr wrap="none" rtlCol="0">
            <a:spAutoFit/>
          </a:bodyPr>
          <a:lstStyle/>
          <a:p>
            <a:pPr algn="ctr"/>
            <a:r>
              <a:rPr lang="en-CA" b="1" dirty="0">
                <a:solidFill>
                  <a:srgbClr val="FFFFFF"/>
                </a:solidFill>
              </a:rPr>
              <a:t>Apply Everything We</a:t>
            </a:r>
            <a:r>
              <a:rPr lang="en-CA" b="1" dirty="0">
                <a:solidFill>
                  <a:schemeClr val="accent6"/>
                </a:solidFill>
              </a:rPr>
              <a:t>’</a:t>
            </a:r>
            <a:r>
              <a:rPr lang="en-CA" b="1" dirty="0">
                <a:solidFill>
                  <a:srgbClr val="FFFFFF"/>
                </a:solidFill>
              </a:rPr>
              <a:t>ve</a:t>
            </a:r>
          </a:p>
          <a:p>
            <a:pPr algn="ctr"/>
            <a:r>
              <a:rPr lang="en-CA" b="1" dirty="0">
                <a:solidFill>
                  <a:srgbClr val="FFFFFF"/>
                </a:solidFill>
              </a:rPr>
              <a:t>Learned To Solve A Fun Problem</a:t>
            </a:r>
            <a:r>
              <a:rPr lang="en-CA" b="1" dirty="0">
                <a:solidFill>
                  <a:schemeClr val="accent6"/>
                </a:solidFill>
              </a:rPr>
              <a:t>.</a:t>
            </a:r>
          </a:p>
          <a:p>
            <a:pPr algn="ctr"/>
            <a:r>
              <a:rPr lang="en-CA" dirty="0">
                <a:solidFill>
                  <a:schemeClr val="accent6"/>
                </a:solidFill>
              </a:rPr>
              <a:t>- </a:t>
            </a:r>
            <a:r>
              <a:rPr lang="en-CA" dirty="0">
                <a:solidFill>
                  <a:srgbClr val="FFFFFF"/>
                </a:solidFill>
              </a:rPr>
              <a:t>Robot Arm</a:t>
            </a:r>
            <a:r>
              <a:rPr lang="en-CA" dirty="0">
                <a:solidFill>
                  <a:schemeClr val="accent6"/>
                </a:solidFill>
              </a:rPr>
              <a:t>.</a:t>
            </a:r>
          </a:p>
          <a:p>
            <a:pPr algn="ctr"/>
            <a:r>
              <a:rPr lang="en-CA" dirty="0">
                <a:solidFill>
                  <a:schemeClr val="accent6"/>
                </a:solidFill>
              </a:rPr>
              <a:t>- </a:t>
            </a:r>
            <a:r>
              <a:rPr lang="en-CA" dirty="0">
                <a:solidFill>
                  <a:srgbClr val="FFFFFF"/>
                </a:solidFill>
              </a:rPr>
              <a:t>Rock</a:t>
            </a:r>
            <a:r>
              <a:rPr lang="en-CA" dirty="0">
                <a:solidFill>
                  <a:schemeClr val="accent6"/>
                </a:solidFill>
              </a:rPr>
              <a:t>,</a:t>
            </a:r>
            <a:r>
              <a:rPr lang="en-CA" dirty="0">
                <a:solidFill>
                  <a:srgbClr val="FFFFFF"/>
                </a:solidFill>
              </a:rPr>
              <a:t> Paper</a:t>
            </a:r>
            <a:r>
              <a:rPr lang="en-CA" dirty="0">
                <a:solidFill>
                  <a:schemeClr val="accent6"/>
                </a:solidFill>
              </a:rPr>
              <a:t>,</a:t>
            </a:r>
            <a:r>
              <a:rPr lang="en-CA" dirty="0">
                <a:solidFill>
                  <a:srgbClr val="FFFFFF"/>
                </a:solidFill>
              </a:rPr>
              <a:t> Scissors</a:t>
            </a:r>
            <a:r>
              <a:rPr lang="en-CA" dirty="0">
                <a:solidFill>
                  <a:schemeClr val="accent6"/>
                </a:solidFill>
              </a:rPr>
              <a:t>,</a:t>
            </a:r>
            <a:r>
              <a:rPr lang="en-CA" dirty="0">
                <a:solidFill>
                  <a:srgbClr val="FFFFFF"/>
                </a:solidFill>
              </a:rPr>
              <a:t> Lizard</a:t>
            </a:r>
            <a:r>
              <a:rPr lang="en-CA" dirty="0">
                <a:solidFill>
                  <a:schemeClr val="accent6"/>
                </a:solidFill>
              </a:rPr>
              <a:t>,</a:t>
            </a:r>
            <a:r>
              <a:rPr lang="en-CA" dirty="0">
                <a:solidFill>
                  <a:srgbClr val="FFFFFF"/>
                </a:solidFill>
              </a:rPr>
              <a:t> Spock</a:t>
            </a:r>
            <a:r>
              <a:rPr lang="en-CA" dirty="0">
                <a:solidFill>
                  <a:schemeClr val="accent6"/>
                </a:solidFill>
              </a:rPr>
              <a:t>.</a:t>
            </a:r>
          </a:p>
          <a:p>
            <a:pPr algn="ctr"/>
            <a:r>
              <a:rPr lang="en-CA" dirty="0">
                <a:solidFill>
                  <a:schemeClr val="accent6"/>
                </a:solidFill>
              </a:rPr>
              <a:t>- </a:t>
            </a:r>
            <a:r>
              <a:rPr lang="en-CA" dirty="0">
                <a:solidFill>
                  <a:srgbClr val="FFFFFF"/>
                </a:solidFill>
              </a:rPr>
              <a:t>Cryptography</a:t>
            </a:r>
            <a:r>
              <a:rPr lang="en-CA" dirty="0">
                <a:solidFill>
                  <a:schemeClr val="accent6"/>
                </a:solidFill>
              </a:rPr>
              <a:t>.</a:t>
            </a:r>
          </a:p>
          <a:p>
            <a:pPr algn="ctr"/>
            <a:r>
              <a:rPr lang="en-CA" dirty="0">
                <a:solidFill>
                  <a:schemeClr val="accent6"/>
                </a:solidFill>
              </a:rPr>
              <a:t>- </a:t>
            </a:r>
            <a:r>
              <a:rPr lang="en-CA" dirty="0">
                <a:solidFill>
                  <a:srgbClr val="FFFFFF"/>
                </a:solidFill>
              </a:rPr>
              <a:t>Wordle</a:t>
            </a:r>
            <a:r>
              <a:rPr lang="en-CA" dirty="0">
                <a:solidFill>
                  <a:schemeClr val="accent6"/>
                </a:solidFill>
              </a:rPr>
              <a:t>.</a:t>
            </a:r>
          </a:p>
          <a:p>
            <a:pPr algn="ctr"/>
            <a:r>
              <a:rPr lang="en-CA" dirty="0">
                <a:solidFill>
                  <a:schemeClr val="accent6"/>
                </a:solidFill>
              </a:rPr>
              <a:t>- </a:t>
            </a:r>
            <a:r>
              <a:rPr lang="en-CA" dirty="0">
                <a:solidFill>
                  <a:srgbClr val="FFFFFF"/>
                </a:solidFill>
              </a:rPr>
              <a:t>Connect 4</a:t>
            </a:r>
            <a:r>
              <a:rPr lang="en-CA" dirty="0">
                <a:solidFill>
                  <a:schemeClr val="accent6"/>
                </a:solidFill>
              </a:rPr>
              <a:t>.</a:t>
            </a:r>
          </a:p>
        </p:txBody>
      </p:sp>
    </p:spTree>
    <p:extLst>
      <p:ext uri="{BB962C8B-B14F-4D97-AF65-F5344CB8AC3E}">
        <p14:creationId xmlns:p14="http://schemas.microsoft.com/office/powerpoint/2010/main" val="4179755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EFFE0-BE28-0C5E-39CC-3BD4C49FF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227311-E813-8DEB-4424-8DCB2A941526}"/>
              </a:ext>
            </a:extLst>
          </p:cNvPr>
          <p:cNvSpPr>
            <a:spLocks noGrp="1"/>
          </p:cNvSpPr>
          <p:nvPr>
            <p:ph type="title"/>
          </p:nvPr>
        </p:nvSpPr>
        <p:spPr/>
        <p:txBody>
          <a:bodyPr>
            <a:normAutofit fontScale="90000"/>
          </a:bodyPr>
          <a:lstStyle/>
          <a:p>
            <a:r>
              <a:rPr lang="en-CA" b="1" dirty="0"/>
              <a:t>APS106 Pro Tip</a:t>
            </a:r>
            <a:r>
              <a:rPr lang="en-CA" b="1" dirty="0">
                <a:solidFill>
                  <a:schemeClr val="accent6"/>
                </a:solidFill>
              </a:rPr>
              <a:t>.</a:t>
            </a:r>
          </a:p>
        </p:txBody>
      </p:sp>
      <p:pic>
        <p:nvPicPr>
          <p:cNvPr id="5" name="Picture 4">
            <a:extLst>
              <a:ext uri="{FF2B5EF4-FFF2-40B4-BE49-F238E27FC236}">
                <a16:creationId xmlns:a16="http://schemas.microsoft.com/office/drawing/2014/main" id="{0417ADA4-7296-4BE6-2BF8-2196606ADF44}"/>
              </a:ext>
            </a:extLst>
          </p:cNvPr>
          <p:cNvPicPr>
            <a:picLocks noChangeAspect="1"/>
          </p:cNvPicPr>
          <p:nvPr/>
        </p:nvPicPr>
        <p:blipFill>
          <a:blip r:embed="rId2"/>
          <a:stretch>
            <a:fillRect/>
          </a:stretch>
        </p:blipFill>
        <p:spPr>
          <a:xfrm>
            <a:off x="838200" y="1806863"/>
            <a:ext cx="7810500" cy="4741315"/>
          </a:xfrm>
          <a:prstGeom prst="rect">
            <a:avLst/>
          </a:prstGeom>
          <a:ln w="12700">
            <a:solidFill>
              <a:schemeClr val="accent6"/>
            </a:solidFill>
          </a:ln>
        </p:spPr>
      </p:pic>
      <p:sp>
        <p:nvSpPr>
          <p:cNvPr id="3" name="Rectangle 2">
            <a:extLst>
              <a:ext uri="{FF2B5EF4-FFF2-40B4-BE49-F238E27FC236}">
                <a16:creationId xmlns:a16="http://schemas.microsoft.com/office/drawing/2014/main" id="{F2073614-3464-4BE9-CA48-05B225D0AF5A}"/>
              </a:ext>
            </a:extLst>
          </p:cNvPr>
          <p:cNvSpPr/>
          <p:nvPr/>
        </p:nvSpPr>
        <p:spPr>
          <a:xfrm>
            <a:off x="853440" y="3870960"/>
            <a:ext cx="7787640" cy="480060"/>
          </a:xfrm>
          <a:prstGeom prst="rect">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747CBF4E-F18B-2AFF-0D04-3FBE024C1E8D}"/>
              </a:ext>
            </a:extLst>
          </p:cNvPr>
          <p:cNvSpPr txBox="1"/>
          <p:nvPr/>
        </p:nvSpPr>
        <p:spPr>
          <a:xfrm>
            <a:off x="8938260" y="3757047"/>
            <a:ext cx="2865120" cy="707886"/>
          </a:xfrm>
          <a:prstGeom prst="rect">
            <a:avLst/>
          </a:prstGeom>
          <a:noFill/>
        </p:spPr>
        <p:txBody>
          <a:bodyPr wrap="square" rtlCol="0">
            <a:spAutoFit/>
          </a:bodyPr>
          <a:lstStyle/>
          <a:p>
            <a:r>
              <a:rPr lang="en-US" sz="4000" b="1" dirty="0">
                <a:solidFill>
                  <a:srgbClr val="FFFFFF"/>
                </a:solidFill>
              </a:rPr>
              <a:t>Tutorials</a:t>
            </a:r>
            <a:r>
              <a:rPr lang="en-US" sz="4000" b="1" dirty="0">
                <a:solidFill>
                  <a:schemeClr val="accent6"/>
                </a:solidFill>
              </a:rPr>
              <a:t>.</a:t>
            </a:r>
          </a:p>
        </p:txBody>
      </p:sp>
      <p:sp>
        <p:nvSpPr>
          <p:cNvPr id="7" name="TextBox 6">
            <a:extLst>
              <a:ext uri="{FF2B5EF4-FFF2-40B4-BE49-F238E27FC236}">
                <a16:creationId xmlns:a16="http://schemas.microsoft.com/office/drawing/2014/main" id="{4A0CF841-2B5C-EBCE-1F6A-7932DCC8AB0A}"/>
              </a:ext>
            </a:extLst>
          </p:cNvPr>
          <p:cNvSpPr txBox="1"/>
          <p:nvPr/>
        </p:nvSpPr>
        <p:spPr>
          <a:xfrm>
            <a:off x="8938260" y="4464933"/>
            <a:ext cx="2128853" cy="707886"/>
          </a:xfrm>
          <a:prstGeom prst="rect">
            <a:avLst/>
          </a:prstGeom>
          <a:noFill/>
        </p:spPr>
        <p:txBody>
          <a:bodyPr wrap="none" rtlCol="0">
            <a:spAutoFit/>
          </a:bodyPr>
          <a:lstStyle/>
          <a:p>
            <a:r>
              <a:rPr lang="en-US" sz="2000" b="1" dirty="0">
                <a:solidFill>
                  <a:srgbClr val="FFFFFF"/>
                </a:solidFill>
              </a:rPr>
              <a:t>1 hour code</a:t>
            </a:r>
          </a:p>
          <a:p>
            <a:r>
              <a:rPr lang="en-US" sz="2000" b="1" dirty="0">
                <a:solidFill>
                  <a:srgbClr val="FFFFFF"/>
                </a:solidFill>
              </a:rPr>
              <a:t>along with a TA</a:t>
            </a:r>
            <a:r>
              <a:rPr lang="en-US" sz="2000" b="1" dirty="0">
                <a:solidFill>
                  <a:schemeClr val="accent6"/>
                </a:solidFill>
              </a:rPr>
              <a:t>.</a:t>
            </a:r>
          </a:p>
        </p:txBody>
      </p:sp>
      <p:sp>
        <p:nvSpPr>
          <p:cNvPr id="8" name="TextBox 7">
            <a:extLst>
              <a:ext uri="{FF2B5EF4-FFF2-40B4-BE49-F238E27FC236}">
                <a16:creationId xmlns:a16="http://schemas.microsoft.com/office/drawing/2014/main" id="{F87E3CF0-F7FD-C983-AFDB-39EFA416ED7D}"/>
              </a:ext>
            </a:extLst>
          </p:cNvPr>
          <p:cNvSpPr txBox="1"/>
          <p:nvPr/>
        </p:nvSpPr>
        <p:spPr>
          <a:xfrm>
            <a:off x="8695224" y="720970"/>
            <a:ext cx="2497756" cy="707886"/>
          </a:xfrm>
          <a:prstGeom prst="rect">
            <a:avLst/>
          </a:prstGeom>
          <a:noFill/>
        </p:spPr>
        <p:txBody>
          <a:bodyPr wrap="square" rtlCol="0">
            <a:spAutoFit/>
          </a:bodyPr>
          <a:lstStyle/>
          <a:p>
            <a:pPr algn="r"/>
            <a:r>
              <a:rPr lang="en-US" sz="2000" b="1" dirty="0">
                <a:solidFill>
                  <a:srgbClr val="FFFFFF"/>
                </a:solidFill>
              </a:rPr>
              <a:t>Total Coding Hours </a:t>
            </a:r>
          </a:p>
          <a:p>
            <a:pPr algn="r"/>
            <a:r>
              <a:rPr lang="en-US" sz="2000" b="1" dirty="0">
                <a:solidFill>
                  <a:srgbClr val="FFFFFF"/>
                </a:solidFill>
              </a:rPr>
              <a:t>Per Week</a:t>
            </a:r>
            <a:r>
              <a:rPr lang="en-US" sz="2000" b="1" dirty="0">
                <a:solidFill>
                  <a:schemeClr val="accent6"/>
                </a:solidFill>
              </a:rPr>
              <a:t>:</a:t>
            </a:r>
          </a:p>
        </p:txBody>
      </p:sp>
      <p:sp>
        <p:nvSpPr>
          <p:cNvPr id="10" name="TextBox 9">
            <a:extLst>
              <a:ext uri="{FF2B5EF4-FFF2-40B4-BE49-F238E27FC236}">
                <a16:creationId xmlns:a16="http://schemas.microsoft.com/office/drawing/2014/main" id="{D5FDBE1B-4AAF-C5EC-4E4D-D64CF075A4C5}"/>
              </a:ext>
            </a:extLst>
          </p:cNvPr>
          <p:cNvSpPr txBox="1"/>
          <p:nvPr/>
        </p:nvSpPr>
        <p:spPr>
          <a:xfrm>
            <a:off x="11260404" y="602014"/>
            <a:ext cx="668908" cy="923330"/>
          </a:xfrm>
          <a:prstGeom prst="rect">
            <a:avLst/>
          </a:prstGeom>
          <a:noFill/>
        </p:spPr>
        <p:txBody>
          <a:bodyPr wrap="square">
            <a:spAutoFit/>
          </a:bodyPr>
          <a:lstStyle/>
          <a:p>
            <a:r>
              <a:rPr lang="en-US" sz="5400" b="1" dirty="0">
                <a:solidFill>
                  <a:srgbClr val="66FF99"/>
                </a:solidFill>
              </a:rPr>
              <a:t>4</a:t>
            </a:r>
            <a:endParaRPr lang="en-CA" sz="5400" dirty="0">
              <a:solidFill>
                <a:srgbClr val="66FF99"/>
              </a:solidFill>
            </a:endParaRPr>
          </a:p>
        </p:txBody>
      </p:sp>
    </p:spTree>
    <p:extLst>
      <p:ext uri="{BB962C8B-B14F-4D97-AF65-F5344CB8AC3E}">
        <p14:creationId xmlns:p14="http://schemas.microsoft.com/office/powerpoint/2010/main" val="2443756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Tutorial Schedule</a:t>
            </a:r>
          </a:p>
        </p:txBody>
      </p:sp>
      <p:graphicFrame>
        <p:nvGraphicFramePr>
          <p:cNvPr id="8" name="Table 5">
            <a:extLst>
              <a:ext uri="{FF2B5EF4-FFF2-40B4-BE49-F238E27FC236}">
                <a16:creationId xmlns:a16="http://schemas.microsoft.com/office/drawing/2014/main" id="{A155759D-5870-6D37-764B-BA44ABF9C694}"/>
              </a:ext>
            </a:extLst>
          </p:cNvPr>
          <p:cNvGraphicFramePr>
            <a:graphicFrameLocks noGrp="1"/>
          </p:cNvGraphicFramePr>
          <p:nvPr>
            <p:extLst>
              <p:ext uri="{D42A27DB-BD31-4B8C-83A1-F6EECF244321}">
                <p14:modId xmlns:p14="http://schemas.microsoft.com/office/powerpoint/2010/main" val="3559986589"/>
              </p:ext>
            </p:extLst>
          </p:nvPr>
        </p:nvGraphicFramePr>
        <p:xfrm>
          <a:off x="615820" y="1897512"/>
          <a:ext cx="10982131" cy="4592320"/>
        </p:xfrm>
        <a:graphic>
          <a:graphicData uri="http://schemas.openxmlformats.org/drawingml/2006/table">
            <a:tbl>
              <a:tblPr firstRow="1" bandRow="1">
                <a:tableStyleId>{5C22544A-7EE6-4342-B048-85BDC9FD1C3A}</a:tableStyleId>
              </a:tblPr>
              <a:tblGrid>
                <a:gridCol w="1568876">
                  <a:extLst>
                    <a:ext uri="{9D8B030D-6E8A-4147-A177-3AD203B41FA5}">
                      <a16:colId xmlns:a16="http://schemas.microsoft.com/office/drawing/2014/main" val="3388330576"/>
                    </a:ext>
                  </a:extLst>
                </a:gridCol>
                <a:gridCol w="1340557">
                  <a:extLst>
                    <a:ext uri="{9D8B030D-6E8A-4147-A177-3AD203B41FA5}">
                      <a16:colId xmlns:a16="http://schemas.microsoft.com/office/drawing/2014/main" val="2223785236"/>
                    </a:ext>
                  </a:extLst>
                </a:gridCol>
                <a:gridCol w="1600200">
                  <a:extLst>
                    <a:ext uri="{9D8B030D-6E8A-4147-A177-3AD203B41FA5}">
                      <a16:colId xmlns:a16="http://schemas.microsoft.com/office/drawing/2014/main" val="2673747565"/>
                    </a:ext>
                  </a:extLst>
                </a:gridCol>
                <a:gridCol w="1564105">
                  <a:extLst>
                    <a:ext uri="{9D8B030D-6E8A-4147-A177-3AD203B41FA5}">
                      <a16:colId xmlns:a16="http://schemas.microsoft.com/office/drawing/2014/main" val="969705540"/>
                    </a:ext>
                  </a:extLst>
                </a:gridCol>
                <a:gridCol w="1702468">
                  <a:extLst>
                    <a:ext uri="{9D8B030D-6E8A-4147-A177-3AD203B41FA5}">
                      <a16:colId xmlns:a16="http://schemas.microsoft.com/office/drawing/2014/main" val="2069640080"/>
                    </a:ext>
                  </a:extLst>
                </a:gridCol>
                <a:gridCol w="1696453">
                  <a:extLst>
                    <a:ext uri="{9D8B030D-6E8A-4147-A177-3AD203B41FA5}">
                      <a16:colId xmlns:a16="http://schemas.microsoft.com/office/drawing/2014/main" val="1855420731"/>
                    </a:ext>
                  </a:extLst>
                </a:gridCol>
                <a:gridCol w="1509472">
                  <a:extLst>
                    <a:ext uri="{9D8B030D-6E8A-4147-A177-3AD203B41FA5}">
                      <a16:colId xmlns:a16="http://schemas.microsoft.com/office/drawing/2014/main" val="2479618431"/>
                    </a:ext>
                  </a:extLst>
                </a:gridCol>
              </a:tblGrid>
              <a:tr h="370840">
                <a:tc>
                  <a:txBody>
                    <a:bodyPr/>
                    <a:lstStyle/>
                    <a:p>
                      <a:pPr algn="l"/>
                      <a:r>
                        <a:rPr lang="en-US" dirty="0"/>
                        <a:t>Week</a:t>
                      </a:r>
                    </a:p>
                  </a:txBody>
                  <a:tcPr/>
                </a:tc>
                <a:tc>
                  <a:txBody>
                    <a:bodyPr/>
                    <a:lstStyle/>
                    <a:p>
                      <a:pPr algn="l"/>
                      <a:r>
                        <a:rPr lang="en-US" sz="1600" dirty="0"/>
                        <a:t>Tut Content</a:t>
                      </a:r>
                    </a:p>
                  </a:txBody>
                  <a:tcPr/>
                </a:tc>
                <a:tc>
                  <a:txBody>
                    <a:bodyPr/>
                    <a:lstStyle/>
                    <a:p>
                      <a:pPr algn="l"/>
                      <a:r>
                        <a:rPr lang="en-US" dirty="0"/>
                        <a:t>Monday</a:t>
                      </a:r>
                    </a:p>
                  </a:txBody>
                  <a:tcPr/>
                </a:tc>
                <a:tc>
                  <a:txBody>
                    <a:bodyPr/>
                    <a:lstStyle/>
                    <a:p>
                      <a:pPr algn="l"/>
                      <a:r>
                        <a:rPr lang="en-US" dirty="0"/>
                        <a:t>Tuesday</a:t>
                      </a:r>
                    </a:p>
                  </a:txBody>
                  <a:tcPr/>
                </a:tc>
                <a:tc>
                  <a:txBody>
                    <a:bodyPr/>
                    <a:lstStyle/>
                    <a:p>
                      <a:pPr algn="l"/>
                      <a:r>
                        <a:rPr lang="en-US" dirty="0"/>
                        <a:t>Wednesday</a:t>
                      </a:r>
                    </a:p>
                  </a:txBody>
                  <a:tcPr/>
                </a:tc>
                <a:tc>
                  <a:txBody>
                    <a:bodyPr/>
                    <a:lstStyle/>
                    <a:p>
                      <a:pPr algn="l"/>
                      <a:r>
                        <a:rPr lang="en-US" dirty="0"/>
                        <a:t>Thursday</a:t>
                      </a:r>
                    </a:p>
                  </a:txBody>
                  <a:tcPr/>
                </a:tc>
                <a:tc>
                  <a:txBody>
                    <a:bodyPr/>
                    <a:lstStyle/>
                    <a:p>
                      <a:pPr algn="l"/>
                      <a:r>
                        <a:rPr lang="en-US" dirty="0"/>
                        <a:t>Friday</a:t>
                      </a:r>
                    </a:p>
                  </a:txBody>
                  <a:tcPr/>
                </a:tc>
                <a:extLst>
                  <a:ext uri="{0D108BD9-81ED-4DB2-BD59-A6C34878D82A}">
                    <a16:rowId xmlns:a16="http://schemas.microsoft.com/office/drawing/2014/main" val="1402846145"/>
                  </a:ext>
                </a:extLst>
              </a:tr>
              <a:tr h="370840">
                <a:tc>
                  <a:txBody>
                    <a:bodyPr/>
                    <a:lstStyle/>
                    <a:p>
                      <a:pPr algn="l"/>
                      <a:r>
                        <a:rPr lang="en-US" b="1" dirty="0"/>
                        <a:t>Week 1 </a:t>
                      </a:r>
                    </a:p>
                    <a:p>
                      <a:pPr algn="l"/>
                      <a:r>
                        <a:rPr lang="en-US" sz="1400" dirty="0"/>
                        <a:t>(Jan 5 - Jan 9)</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Tutorial 0</a:t>
                      </a:r>
                    </a:p>
                  </a:txBody>
                  <a:tcPr anchor="ctr"/>
                </a:tc>
                <a:tc>
                  <a:txBody>
                    <a:bodyPr/>
                    <a:lstStyle/>
                    <a:p>
                      <a:pPr algn="l"/>
                      <a:r>
                        <a:rPr lang="de-DE" sz="1600" b="1" dirty="0">
                          <a:solidFill>
                            <a:srgbClr val="7030A0"/>
                          </a:solidFill>
                          <a:effectLst/>
                        </a:rPr>
                        <a:t>TUT0108</a:t>
                      </a:r>
                    </a:p>
                    <a:p>
                      <a:pPr algn="l"/>
                      <a:r>
                        <a:rPr lang="de-DE" sz="1050" b="0" dirty="0">
                          <a:solidFill>
                            <a:srgbClr val="7030A0"/>
                          </a:solidFill>
                          <a:effectLst/>
                        </a:rPr>
                        <a:t>10:00 AM - 11:00 AM</a:t>
                      </a:r>
                    </a:p>
                    <a:p>
                      <a:pPr algn="l"/>
                      <a:r>
                        <a:rPr lang="de-DE" sz="1600" b="1" dirty="0">
                          <a:solidFill>
                            <a:srgbClr val="0070C0"/>
                          </a:solidFill>
                          <a:effectLst/>
                        </a:rPr>
                        <a:t>TUT0109</a:t>
                      </a:r>
                    </a:p>
                    <a:p>
                      <a:pPr algn="l"/>
                      <a:r>
                        <a:rPr lang="de-DE" sz="1050" b="0" dirty="0">
                          <a:solidFill>
                            <a:srgbClr val="0070C0"/>
                          </a:solidFill>
                          <a:effectLst/>
                        </a:rPr>
                        <a:t>10:00 AM - 11:00 AM</a:t>
                      </a:r>
                    </a:p>
                    <a:p>
                      <a:pPr algn="l"/>
                      <a:r>
                        <a:rPr lang="de-DE" sz="1600" b="1" dirty="0">
                          <a:solidFill>
                            <a:srgbClr val="00B050"/>
                          </a:solidFill>
                          <a:effectLst/>
                        </a:rPr>
                        <a:t>TUT0112</a:t>
                      </a:r>
                    </a:p>
                    <a:p>
                      <a:pPr algn="l"/>
                      <a:r>
                        <a:rPr lang="de-DE" sz="1050" b="0" dirty="0">
                          <a:solidFill>
                            <a:srgbClr val="00B050"/>
                          </a:solidFill>
                          <a:effectLst/>
                        </a:rPr>
                        <a:t>11:00 AM - 12:00 PM</a:t>
                      </a:r>
                    </a:p>
                    <a:p>
                      <a:pPr algn="l"/>
                      <a:r>
                        <a:rPr lang="de-DE" sz="1600" b="1" dirty="0">
                          <a:solidFill>
                            <a:srgbClr val="E9A317"/>
                          </a:solidFill>
                          <a:effectLst/>
                        </a:rPr>
                        <a:t>TUT0101</a:t>
                      </a:r>
                    </a:p>
                    <a:p>
                      <a:pPr algn="l"/>
                      <a:r>
                        <a:rPr lang="de-DE" sz="1050" b="0" dirty="0">
                          <a:solidFill>
                            <a:srgbClr val="E9A317"/>
                          </a:solidFill>
                          <a:effectLst/>
                        </a:rPr>
                        <a:t>1:00 PM - 2:00 PM</a:t>
                      </a:r>
                    </a:p>
                    <a:p>
                      <a:pPr algn="l"/>
                      <a:r>
                        <a:rPr lang="de-DE" sz="1600" b="1" dirty="0">
                          <a:solidFill>
                            <a:schemeClr val="bg1">
                              <a:lumMod val="65000"/>
                              <a:lumOff val="35000"/>
                            </a:schemeClr>
                          </a:solidFill>
                          <a:effectLst/>
                        </a:rPr>
                        <a:t>TUT0111</a:t>
                      </a:r>
                    </a:p>
                    <a:p>
                      <a:pPr algn="l"/>
                      <a:r>
                        <a:rPr lang="de-DE" sz="1050" b="0" dirty="0">
                          <a:solidFill>
                            <a:schemeClr val="bg1">
                              <a:lumMod val="65000"/>
                              <a:lumOff val="35000"/>
                            </a:schemeClr>
                          </a:solidFill>
                          <a:effectLst/>
                        </a:rPr>
                        <a:t>1:00 PM - 2:00 PM</a:t>
                      </a:r>
                      <a:endParaRPr lang="en-US" sz="1050" b="0" dirty="0">
                        <a:solidFill>
                          <a:schemeClr val="bg1">
                            <a:lumMod val="65000"/>
                            <a:lumOff val="35000"/>
                          </a:schemeClr>
                        </a:solidFill>
                        <a:effectLst/>
                      </a:endParaRPr>
                    </a:p>
                  </a:txBody>
                  <a:tcPr anchor="ctr"/>
                </a:tc>
                <a:tc>
                  <a:txBody>
                    <a:bodyPr/>
                    <a:lstStyle/>
                    <a:p>
                      <a:pPr algn="l"/>
                      <a:r>
                        <a:rPr lang="fi-FI" sz="1600" b="1" dirty="0">
                          <a:solidFill>
                            <a:srgbClr val="7030A0"/>
                          </a:solidFill>
                          <a:effectLst/>
                        </a:rPr>
                        <a:t>TUT0102</a:t>
                      </a:r>
                    </a:p>
                    <a:p>
                      <a:pPr algn="l"/>
                      <a:r>
                        <a:rPr lang="fi-FI" sz="1050" b="0" dirty="0">
                          <a:solidFill>
                            <a:srgbClr val="7030A0"/>
                          </a:solidFill>
                          <a:effectLst/>
                        </a:rPr>
                        <a:t>5:00 PM - 6:00 PM</a:t>
                      </a:r>
                      <a:endParaRPr lang="en-US" sz="1050" b="0" dirty="0">
                        <a:solidFill>
                          <a:srgbClr val="7030A0"/>
                        </a:solidFill>
                        <a:effectLst/>
                      </a:endParaRPr>
                    </a:p>
                  </a:txBody>
                  <a:tcPr anchor="ctr"/>
                </a:tc>
                <a:tc>
                  <a:txBody>
                    <a:bodyPr/>
                    <a:lstStyle/>
                    <a:p>
                      <a:pPr algn="l"/>
                      <a:r>
                        <a:rPr lang="en-US" sz="1600" b="1" i="0" kern="1200" dirty="0">
                          <a:solidFill>
                            <a:srgbClr val="7030A0"/>
                          </a:solidFill>
                          <a:effectLst/>
                          <a:latin typeface="+mn-lt"/>
                          <a:ea typeface="+mn-ea"/>
                          <a:cs typeface="+mn-cs"/>
                        </a:rPr>
                        <a:t>TUT0107</a:t>
                      </a:r>
                    </a:p>
                    <a:p>
                      <a:pPr algn="l"/>
                      <a:r>
                        <a:rPr lang="en-US" sz="1050" b="0" i="0" kern="1200" dirty="0">
                          <a:solidFill>
                            <a:srgbClr val="7030A0"/>
                          </a:solidFill>
                          <a:effectLst/>
                          <a:latin typeface="+mn-lt"/>
                          <a:ea typeface="+mn-ea"/>
                          <a:cs typeface="+mn-cs"/>
                        </a:rPr>
                        <a:t>11:00 AM - 12:00 PM</a:t>
                      </a:r>
                      <a:endParaRPr lang="en-US" sz="1400" b="0" i="0" kern="1200" dirty="0">
                        <a:solidFill>
                          <a:srgbClr val="E9A317"/>
                        </a:solidFill>
                        <a:effectLst/>
                        <a:latin typeface="+mn-lt"/>
                        <a:ea typeface="+mn-ea"/>
                        <a:cs typeface="+mn-cs"/>
                      </a:endParaRPr>
                    </a:p>
                    <a:p>
                      <a:pPr algn="l"/>
                      <a:r>
                        <a:rPr lang="en-US" sz="1600" b="1" i="0" kern="1200" dirty="0">
                          <a:solidFill>
                            <a:srgbClr val="0070C0"/>
                          </a:solidFill>
                          <a:effectLst/>
                          <a:latin typeface="+mn-lt"/>
                          <a:ea typeface="+mn-ea"/>
                          <a:cs typeface="+mn-cs"/>
                        </a:rPr>
                        <a:t>TUT0105</a:t>
                      </a:r>
                    </a:p>
                    <a:p>
                      <a:pPr algn="l"/>
                      <a:r>
                        <a:rPr lang="en-US" sz="1050" b="0" i="0" kern="1200" dirty="0">
                          <a:solidFill>
                            <a:srgbClr val="0070C0"/>
                          </a:solidFill>
                          <a:effectLst/>
                          <a:latin typeface="+mn-lt"/>
                          <a:ea typeface="+mn-ea"/>
                          <a:cs typeface="+mn-cs"/>
                        </a:rPr>
                        <a:t>1:00 PM - 2:00 PM</a:t>
                      </a:r>
                      <a:endParaRPr lang="en-US" sz="1400" b="0" i="0" kern="1200" dirty="0">
                        <a:solidFill>
                          <a:srgbClr val="0070C0"/>
                        </a:solidFill>
                        <a:effectLst/>
                        <a:latin typeface="+mn-lt"/>
                        <a:ea typeface="+mn-ea"/>
                        <a:cs typeface="+mn-cs"/>
                      </a:endParaRPr>
                    </a:p>
                    <a:p>
                      <a:pPr algn="l"/>
                      <a:r>
                        <a:rPr lang="en-US" sz="1600" b="1" i="0" kern="1200" dirty="0">
                          <a:solidFill>
                            <a:srgbClr val="00B050"/>
                          </a:solidFill>
                          <a:effectLst/>
                          <a:latin typeface="+mn-lt"/>
                          <a:ea typeface="+mn-ea"/>
                          <a:cs typeface="+mn-cs"/>
                        </a:rPr>
                        <a:t>TUT0103</a:t>
                      </a:r>
                    </a:p>
                    <a:p>
                      <a:pPr algn="l"/>
                      <a:r>
                        <a:rPr lang="en-US" sz="1050" b="0" i="0" kern="1200" dirty="0">
                          <a:solidFill>
                            <a:srgbClr val="00B050"/>
                          </a:solidFill>
                          <a:effectLst/>
                          <a:latin typeface="+mn-lt"/>
                          <a:ea typeface="+mn-ea"/>
                          <a:cs typeface="+mn-cs"/>
                        </a:rPr>
                        <a:t>3:00 PM - 4:00 PM</a:t>
                      </a:r>
                    </a:p>
                  </a:txBody>
                  <a:tcPr anchor="ctr"/>
                </a:tc>
                <a:tc>
                  <a:txBody>
                    <a:bodyPr/>
                    <a:lstStyle/>
                    <a:p>
                      <a:pPr algn="l"/>
                      <a:r>
                        <a:rPr lang="de-DE" sz="1600" b="1" i="0" kern="1200" dirty="0">
                          <a:solidFill>
                            <a:srgbClr val="7030A0"/>
                          </a:solidFill>
                          <a:effectLst/>
                          <a:latin typeface="+mn-lt"/>
                          <a:ea typeface="+mn-ea"/>
                          <a:cs typeface="+mn-cs"/>
                        </a:rPr>
                        <a:t>TUT0104</a:t>
                      </a:r>
                    </a:p>
                    <a:p>
                      <a:pPr algn="l"/>
                      <a:r>
                        <a:rPr lang="de-DE" sz="1050" b="0" i="0" kern="1200" dirty="0">
                          <a:solidFill>
                            <a:srgbClr val="7030A0"/>
                          </a:solidFill>
                          <a:effectLst/>
                          <a:latin typeface="+mn-lt"/>
                          <a:ea typeface="+mn-ea"/>
                          <a:cs typeface="+mn-cs"/>
                        </a:rPr>
                        <a:t>10:00 AM - 11:00 AM</a:t>
                      </a:r>
                      <a:endParaRPr lang="de-DE" sz="1400" b="0" i="0" kern="1200" dirty="0">
                        <a:solidFill>
                          <a:srgbClr val="E9A317"/>
                        </a:solidFill>
                        <a:effectLst/>
                        <a:latin typeface="+mn-lt"/>
                        <a:ea typeface="+mn-ea"/>
                        <a:cs typeface="+mn-cs"/>
                      </a:endParaRPr>
                    </a:p>
                    <a:p>
                      <a:pPr algn="l"/>
                      <a:r>
                        <a:rPr lang="de-DE" sz="1600" b="1" i="0" kern="1200" dirty="0">
                          <a:solidFill>
                            <a:srgbClr val="0070C0"/>
                          </a:solidFill>
                          <a:effectLst/>
                          <a:latin typeface="+mn-lt"/>
                          <a:ea typeface="+mn-ea"/>
                          <a:cs typeface="+mn-cs"/>
                        </a:rPr>
                        <a:t>TUT0106</a:t>
                      </a:r>
                    </a:p>
                    <a:p>
                      <a:pPr algn="l"/>
                      <a:r>
                        <a:rPr lang="de-DE" sz="1050" b="0" i="0" kern="1200" dirty="0">
                          <a:solidFill>
                            <a:srgbClr val="0070C0"/>
                          </a:solidFill>
                          <a:effectLst/>
                          <a:latin typeface="+mn-lt"/>
                          <a:ea typeface="+mn-ea"/>
                          <a:cs typeface="+mn-cs"/>
                        </a:rPr>
                        <a:t>1:00 PM - 2:00 PM</a:t>
                      </a:r>
                      <a:endParaRPr lang="en-US" sz="1050" b="0" i="0" kern="1200" dirty="0">
                        <a:solidFill>
                          <a:srgbClr val="0070C0"/>
                        </a:solidFill>
                        <a:effectLst/>
                        <a:latin typeface="+mn-lt"/>
                        <a:ea typeface="+mn-ea"/>
                        <a:cs typeface="+mn-cs"/>
                      </a:endParaRPr>
                    </a:p>
                  </a:txBody>
                  <a:tcPr anchor="ctr"/>
                </a:tc>
                <a:tc>
                  <a:txBody>
                    <a:bodyPr/>
                    <a:lstStyle/>
                    <a:p>
                      <a:pPr algn="l"/>
                      <a:r>
                        <a:rPr lang="fi-FI" sz="1600" b="1" dirty="0">
                          <a:solidFill>
                            <a:srgbClr val="7030A0"/>
                          </a:solidFill>
                          <a:effectLst/>
                        </a:rPr>
                        <a:t>TUT0110</a:t>
                      </a:r>
                    </a:p>
                    <a:p>
                      <a:pPr algn="l"/>
                      <a:r>
                        <a:rPr lang="fi-FI" sz="1050" dirty="0">
                          <a:solidFill>
                            <a:srgbClr val="7030A0"/>
                          </a:solidFill>
                          <a:effectLst/>
                        </a:rPr>
                        <a:t>12:00 PM - 1:00 PM</a:t>
                      </a:r>
                      <a:endParaRPr lang="en-US" sz="1050" dirty="0">
                        <a:solidFill>
                          <a:srgbClr val="7030A0"/>
                        </a:solidFill>
                        <a:effectLst/>
                      </a:endParaRPr>
                    </a:p>
                  </a:txBody>
                  <a:tcPr anchor="ctr"/>
                </a:tc>
                <a:extLst>
                  <a:ext uri="{0D108BD9-81ED-4DB2-BD59-A6C34878D82A}">
                    <a16:rowId xmlns:a16="http://schemas.microsoft.com/office/drawing/2014/main" val="968755191"/>
                  </a:ext>
                </a:extLst>
              </a:tr>
              <a:tr h="370840">
                <a:tc>
                  <a:txBody>
                    <a:bodyPr/>
                    <a:lstStyle/>
                    <a:p>
                      <a:pPr algn="l"/>
                      <a:r>
                        <a:rPr lang="en-US" b="1" dirty="0"/>
                        <a:t>Week 2 </a:t>
                      </a:r>
                    </a:p>
                    <a:p>
                      <a:pPr algn="l"/>
                      <a:r>
                        <a:rPr lang="en-US" sz="1400" dirty="0"/>
                        <a:t>(Jan 12 - Jan 16)</a:t>
                      </a:r>
                    </a:p>
                  </a:txBody>
                  <a:tcPr anchor="ctr"/>
                </a:tc>
                <a:tc>
                  <a:txBody>
                    <a:bodyPr/>
                    <a:lstStyle/>
                    <a:p>
                      <a:pPr algn="l"/>
                      <a:r>
                        <a:rPr lang="en-US" b="1" dirty="0"/>
                        <a:t>Tutorial 1</a:t>
                      </a:r>
                    </a:p>
                  </a:txBody>
                  <a:tcPr anchor="ctr"/>
                </a:tc>
                <a:tc>
                  <a:txBody>
                    <a:bodyPr/>
                    <a:lstStyle/>
                    <a:p>
                      <a:pPr algn="l"/>
                      <a:r>
                        <a:rPr lang="de-DE" sz="1600" b="1" dirty="0">
                          <a:solidFill>
                            <a:srgbClr val="7030A0"/>
                          </a:solidFill>
                          <a:effectLst/>
                        </a:rPr>
                        <a:t>TUT0108</a:t>
                      </a:r>
                    </a:p>
                    <a:p>
                      <a:pPr algn="l"/>
                      <a:r>
                        <a:rPr lang="de-DE" sz="1050" b="0" dirty="0">
                          <a:solidFill>
                            <a:srgbClr val="7030A0"/>
                          </a:solidFill>
                          <a:effectLst/>
                        </a:rPr>
                        <a:t>10:00 AM - 11:00 AM</a:t>
                      </a:r>
                    </a:p>
                    <a:p>
                      <a:pPr algn="l"/>
                      <a:r>
                        <a:rPr lang="de-DE" sz="1600" b="1" dirty="0">
                          <a:solidFill>
                            <a:srgbClr val="0070C0"/>
                          </a:solidFill>
                          <a:effectLst/>
                        </a:rPr>
                        <a:t>TUT0109</a:t>
                      </a:r>
                    </a:p>
                    <a:p>
                      <a:pPr algn="l"/>
                      <a:r>
                        <a:rPr lang="de-DE" sz="1050" b="0" dirty="0">
                          <a:solidFill>
                            <a:srgbClr val="0070C0"/>
                          </a:solidFill>
                          <a:effectLst/>
                        </a:rPr>
                        <a:t>10:00 AM - 11:00 AM</a:t>
                      </a:r>
                    </a:p>
                    <a:p>
                      <a:pPr algn="l"/>
                      <a:r>
                        <a:rPr lang="de-DE" sz="1600" b="1" dirty="0">
                          <a:solidFill>
                            <a:srgbClr val="00B050"/>
                          </a:solidFill>
                          <a:effectLst/>
                        </a:rPr>
                        <a:t>TUT0112</a:t>
                      </a:r>
                    </a:p>
                    <a:p>
                      <a:pPr algn="l"/>
                      <a:r>
                        <a:rPr lang="de-DE" sz="1050" b="0" dirty="0">
                          <a:solidFill>
                            <a:srgbClr val="00B050"/>
                          </a:solidFill>
                          <a:effectLst/>
                        </a:rPr>
                        <a:t>11:00 AM - 12:00 PM</a:t>
                      </a:r>
                    </a:p>
                    <a:p>
                      <a:pPr algn="l"/>
                      <a:r>
                        <a:rPr lang="de-DE" sz="1600" b="1" dirty="0">
                          <a:solidFill>
                            <a:srgbClr val="E9A317"/>
                          </a:solidFill>
                          <a:effectLst/>
                        </a:rPr>
                        <a:t>TUT0101</a:t>
                      </a:r>
                    </a:p>
                    <a:p>
                      <a:pPr algn="l"/>
                      <a:r>
                        <a:rPr lang="de-DE" sz="1050" b="0" dirty="0">
                          <a:solidFill>
                            <a:srgbClr val="E9A317"/>
                          </a:solidFill>
                          <a:effectLst/>
                        </a:rPr>
                        <a:t>1:00 PM - 2:00 PM</a:t>
                      </a:r>
                    </a:p>
                    <a:p>
                      <a:pPr algn="l"/>
                      <a:r>
                        <a:rPr lang="de-DE" sz="1600" b="1" dirty="0">
                          <a:solidFill>
                            <a:schemeClr val="bg1">
                              <a:lumMod val="65000"/>
                              <a:lumOff val="35000"/>
                            </a:schemeClr>
                          </a:solidFill>
                          <a:effectLst/>
                        </a:rPr>
                        <a:t>TUT0111</a:t>
                      </a:r>
                    </a:p>
                    <a:p>
                      <a:pPr algn="l"/>
                      <a:r>
                        <a:rPr lang="de-DE" sz="1050" b="0" dirty="0">
                          <a:solidFill>
                            <a:schemeClr val="bg1">
                              <a:lumMod val="65000"/>
                              <a:lumOff val="35000"/>
                            </a:schemeClr>
                          </a:solidFill>
                          <a:effectLst/>
                        </a:rPr>
                        <a:t>1:00 PM - 2:00 PM</a:t>
                      </a:r>
                      <a:endParaRPr lang="en-US" sz="1050" b="0" dirty="0">
                        <a:solidFill>
                          <a:schemeClr val="bg1">
                            <a:lumMod val="65000"/>
                            <a:lumOff val="35000"/>
                          </a:schemeClr>
                        </a:solidFill>
                        <a:effectLst/>
                      </a:endParaRPr>
                    </a:p>
                  </a:txBody>
                  <a:tcPr anchor="ctr"/>
                </a:tc>
                <a:tc>
                  <a:txBody>
                    <a:bodyPr/>
                    <a:lstStyle/>
                    <a:p>
                      <a:pPr algn="l"/>
                      <a:r>
                        <a:rPr lang="fi-FI" sz="1600" b="1" dirty="0">
                          <a:solidFill>
                            <a:srgbClr val="7030A0"/>
                          </a:solidFill>
                          <a:effectLst/>
                        </a:rPr>
                        <a:t>TUT0102</a:t>
                      </a:r>
                    </a:p>
                    <a:p>
                      <a:pPr algn="l"/>
                      <a:r>
                        <a:rPr lang="fi-FI" sz="1050" b="0" dirty="0">
                          <a:solidFill>
                            <a:srgbClr val="7030A0"/>
                          </a:solidFill>
                          <a:effectLst/>
                        </a:rPr>
                        <a:t>5:00 PM - 6:00 PM</a:t>
                      </a:r>
                      <a:endParaRPr lang="en-US" sz="1050" b="0" dirty="0">
                        <a:solidFill>
                          <a:srgbClr val="7030A0"/>
                        </a:solidFill>
                        <a:effectLst/>
                      </a:endParaRPr>
                    </a:p>
                  </a:txBody>
                  <a:tcPr anchor="ctr"/>
                </a:tc>
                <a:tc>
                  <a:txBody>
                    <a:bodyPr/>
                    <a:lstStyle/>
                    <a:p>
                      <a:pPr algn="l"/>
                      <a:r>
                        <a:rPr lang="en-US" sz="1600" b="1" i="0" kern="1200" dirty="0">
                          <a:solidFill>
                            <a:srgbClr val="7030A0"/>
                          </a:solidFill>
                          <a:effectLst/>
                          <a:latin typeface="+mn-lt"/>
                          <a:ea typeface="+mn-ea"/>
                          <a:cs typeface="+mn-cs"/>
                        </a:rPr>
                        <a:t>TUT0107</a:t>
                      </a:r>
                    </a:p>
                    <a:p>
                      <a:pPr algn="l"/>
                      <a:r>
                        <a:rPr lang="en-US" sz="1050" b="0" i="0" kern="1200" dirty="0">
                          <a:solidFill>
                            <a:srgbClr val="7030A0"/>
                          </a:solidFill>
                          <a:effectLst/>
                          <a:latin typeface="+mn-lt"/>
                          <a:ea typeface="+mn-ea"/>
                          <a:cs typeface="+mn-cs"/>
                        </a:rPr>
                        <a:t>11:00 AM - 12:00 PM</a:t>
                      </a:r>
                      <a:endParaRPr lang="en-US" sz="1400" b="0" i="0" kern="1200" dirty="0">
                        <a:solidFill>
                          <a:srgbClr val="E9A317"/>
                        </a:solidFill>
                        <a:effectLst/>
                        <a:latin typeface="+mn-lt"/>
                        <a:ea typeface="+mn-ea"/>
                        <a:cs typeface="+mn-cs"/>
                      </a:endParaRPr>
                    </a:p>
                    <a:p>
                      <a:pPr algn="l"/>
                      <a:r>
                        <a:rPr lang="en-US" sz="1600" b="1" i="0" kern="1200" dirty="0">
                          <a:solidFill>
                            <a:srgbClr val="0070C0"/>
                          </a:solidFill>
                          <a:effectLst/>
                          <a:latin typeface="+mn-lt"/>
                          <a:ea typeface="+mn-ea"/>
                          <a:cs typeface="+mn-cs"/>
                        </a:rPr>
                        <a:t>TUT0105</a:t>
                      </a:r>
                    </a:p>
                    <a:p>
                      <a:pPr algn="l"/>
                      <a:r>
                        <a:rPr lang="en-US" sz="1050" b="0" i="0" kern="1200" dirty="0">
                          <a:solidFill>
                            <a:srgbClr val="0070C0"/>
                          </a:solidFill>
                          <a:effectLst/>
                          <a:latin typeface="+mn-lt"/>
                          <a:ea typeface="+mn-ea"/>
                          <a:cs typeface="+mn-cs"/>
                        </a:rPr>
                        <a:t>1:00 PM - 2:00 PM</a:t>
                      </a:r>
                      <a:endParaRPr lang="en-US" sz="1400" b="0" i="0" kern="1200" dirty="0">
                        <a:solidFill>
                          <a:srgbClr val="0070C0"/>
                        </a:solidFill>
                        <a:effectLst/>
                        <a:latin typeface="+mn-lt"/>
                        <a:ea typeface="+mn-ea"/>
                        <a:cs typeface="+mn-cs"/>
                      </a:endParaRPr>
                    </a:p>
                    <a:p>
                      <a:pPr algn="l"/>
                      <a:r>
                        <a:rPr lang="en-US" sz="1600" b="1" i="0" kern="1200" dirty="0">
                          <a:solidFill>
                            <a:srgbClr val="00B050"/>
                          </a:solidFill>
                          <a:effectLst/>
                          <a:latin typeface="+mn-lt"/>
                          <a:ea typeface="+mn-ea"/>
                          <a:cs typeface="+mn-cs"/>
                        </a:rPr>
                        <a:t>TUT0103</a:t>
                      </a:r>
                    </a:p>
                    <a:p>
                      <a:pPr algn="l"/>
                      <a:r>
                        <a:rPr lang="en-US" sz="1050" b="0" i="0" kern="1200" dirty="0">
                          <a:solidFill>
                            <a:srgbClr val="00B050"/>
                          </a:solidFill>
                          <a:effectLst/>
                          <a:latin typeface="+mn-lt"/>
                          <a:ea typeface="+mn-ea"/>
                          <a:cs typeface="+mn-cs"/>
                        </a:rPr>
                        <a:t>3:00 PM - 4:00 PM</a:t>
                      </a:r>
                    </a:p>
                  </a:txBody>
                  <a:tcPr anchor="ctr"/>
                </a:tc>
                <a:tc>
                  <a:txBody>
                    <a:bodyPr/>
                    <a:lstStyle/>
                    <a:p>
                      <a:pPr algn="l"/>
                      <a:r>
                        <a:rPr lang="de-DE" sz="1600" b="1" i="0" kern="1200" dirty="0">
                          <a:solidFill>
                            <a:srgbClr val="7030A0"/>
                          </a:solidFill>
                          <a:effectLst/>
                          <a:latin typeface="+mn-lt"/>
                          <a:ea typeface="+mn-ea"/>
                          <a:cs typeface="+mn-cs"/>
                        </a:rPr>
                        <a:t>TUT0104</a:t>
                      </a:r>
                    </a:p>
                    <a:p>
                      <a:pPr algn="l"/>
                      <a:r>
                        <a:rPr lang="de-DE" sz="1050" b="0" i="0" kern="1200" dirty="0">
                          <a:solidFill>
                            <a:srgbClr val="7030A0"/>
                          </a:solidFill>
                          <a:effectLst/>
                          <a:latin typeface="+mn-lt"/>
                          <a:ea typeface="+mn-ea"/>
                          <a:cs typeface="+mn-cs"/>
                        </a:rPr>
                        <a:t>10:00 AM - 11:00 AM</a:t>
                      </a:r>
                      <a:endParaRPr lang="de-DE" sz="1400" b="0" i="0" kern="1200" dirty="0">
                        <a:solidFill>
                          <a:srgbClr val="E9A317"/>
                        </a:solidFill>
                        <a:effectLst/>
                        <a:latin typeface="+mn-lt"/>
                        <a:ea typeface="+mn-ea"/>
                        <a:cs typeface="+mn-cs"/>
                      </a:endParaRPr>
                    </a:p>
                    <a:p>
                      <a:pPr algn="l"/>
                      <a:r>
                        <a:rPr lang="de-DE" sz="1600" b="1" i="0" kern="1200" dirty="0">
                          <a:solidFill>
                            <a:srgbClr val="0070C0"/>
                          </a:solidFill>
                          <a:effectLst/>
                          <a:latin typeface="+mn-lt"/>
                          <a:ea typeface="+mn-ea"/>
                          <a:cs typeface="+mn-cs"/>
                        </a:rPr>
                        <a:t>TUT0106</a:t>
                      </a:r>
                    </a:p>
                    <a:p>
                      <a:pPr algn="l"/>
                      <a:r>
                        <a:rPr lang="de-DE" sz="1050" b="0" i="0" kern="1200" dirty="0">
                          <a:solidFill>
                            <a:srgbClr val="0070C0"/>
                          </a:solidFill>
                          <a:effectLst/>
                          <a:latin typeface="+mn-lt"/>
                          <a:ea typeface="+mn-ea"/>
                          <a:cs typeface="+mn-cs"/>
                        </a:rPr>
                        <a:t>1:00 PM - 2:00 PM</a:t>
                      </a:r>
                      <a:endParaRPr lang="en-US" sz="1050" b="0" i="0" kern="1200" dirty="0">
                        <a:solidFill>
                          <a:srgbClr val="0070C0"/>
                        </a:solidFill>
                        <a:effectLst/>
                        <a:latin typeface="+mn-lt"/>
                        <a:ea typeface="+mn-ea"/>
                        <a:cs typeface="+mn-cs"/>
                      </a:endParaRPr>
                    </a:p>
                  </a:txBody>
                  <a:tcPr anchor="ctr"/>
                </a:tc>
                <a:tc>
                  <a:txBody>
                    <a:bodyPr/>
                    <a:lstStyle/>
                    <a:p>
                      <a:pPr algn="l"/>
                      <a:r>
                        <a:rPr lang="fi-FI" sz="1600" b="1" dirty="0">
                          <a:solidFill>
                            <a:srgbClr val="7030A0"/>
                          </a:solidFill>
                          <a:effectLst/>
                        </a:rPr>
                        <a:t>TUT0110</a:t>
                      </a:r>
                    </a:p>
                    <a:p>
                      <a:pPr algn="l"/>
                      <a:r>
                        <a:rPr lang="fi-FI" sz="1050" dirty="0">
                          <a:solidFill>
                            <a:srgbClr val="7030A0"/>
                          </a:solidFill>
                          <a:effectLst/>
                        </a:rPr>
                        <a:t>12:00 PM - 1:00 PM</a:t>
                      </a:r>
                      <a:endParaRPr lang="en-US" sz="1050" dirty="0">
                        <a:solidFill>
                          <a:srgbClr val="7030A0"/>
                        </a:solidFill>
                        <a:effectLst/>
                      </a:endParaRPr>
                    </a:p>
                  </a:txBody>
                  <a:tcPr anchor="ctr"/>
                </a:tc>
                <a:extLst>
                  <a:ext uri="{0D108BD9-81ED-4DB2-BD59-A6C34878D82A}">
                    <a16:rowId xmlns:a16="http://schemas.microsoft.com/office/drawing/2014/main" val="913346300"/>
                  </a:ext>
                </a:extLst>
              </a:tr>
            </a:tbl>
          </a:graphicData>
        </a:graphic>
      </p:graphicFrame>
      <p:sp>
        <p:nvSpPr>
          <p:cNvPr id="9" name="object 6">
            <a:extLst>
              <a:ext uri="{FF2B5EF4-FFF2-40B4-BE49-F238E27FC236}">
                <a16:creationId xmlns:a16="http://schemas.microsoft.com/office/drawing/2014/main" id="{092B5BE6-B706-98A5-20E6-7110DDCAAED8}"/>
              </a:ext>
            </a:extLst>
          </p:cNvPr>
          <p:cNvSpPr txBox="1"/>
          <p:nvPr/>
        </p:nvSpPr>
        <p:spPr>
          <a:xfrm>
            <a:off x="6624887" y="778589"/>
            <a:ext cx="5155108" cy="553998"/>
          </a:xfrm>
          <a:prstGeom prst="rect">
            <a:avLst/>
          </a:prstGeom>
        </p:spPr>
        <p:txBody>
          <a:bodyPr vert="horz" wrap="square" lIns="0" tIns="0" rIns="0" bIns="0" rtlCol="0">
            <a:spAutoFit/>
          </a:bodyPr>
          <a:lstStyle/>
          <a:p>
            <a:pPr marL="12700">
              <a:lnSpc>
                <a:spcPct val="100000"/>
              </a:lnSpc>
              <a:tabLst>
                <a:tab pos="356235" algn="l"/>
              </a:tabLst>
            </a:pPr>
            <a:r>
              <a:rPr lang="en-US" sz="3600" dirty="0">
                <a:solidFill>
                  <a:srgbClr val="FFFFFF"/>
                </a:solidFill>
                <a:cs typeface="Arial"/>
              </a:rPr>
              <a:t>One online tutorial TBD</a:t>
            </a:r>
            <a:r>
              <a:rPr lang="en-US" sz="3600" dirty="0">
                <a:solidFill>
                  <a:schemeClr val="accent6"/>
                </a:solidFill>
                <a:cs typeface="Arial"/>
              </a:rPr>
              <a:t>.</a:t>
            </a:r>
            <a:endParaRPr sz="3200" dirty="0">
              <a:solidFill>
                <a:schemeClr val="accent6"/>
              </a:solidFill>
              <a:cs typeface="Arial"/>
            </a:endParaRPr>
          </a:p>
        </p:txBody>
      </p:sp>
    </p:spTree>
    <p:extLst>
      <p:ext uri="{BB962C8B-B14F-4D97-AF65-F5344CB8AC3E}">
        <p14:creationId xmlns:p14="http://schemas.microsoft.com/office/powerpoint/2010/main" val="1149195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30A0-D851-D6FE-976B-254F7CACB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3C4A41-F03F-D9B4-C069-3409FAA4BA79}"/>
              </a:ext>
            </a:extLst>
          </p:cNvPr>
          <p:cNvSpPr>
            <a:spLocks noGrp="1"/>
          </p:cNvSpPr>
          <p:nvPr>
            <p:ph type="title"/>
          </p:nvPr>
        </p:nvSpPr>
        <p:spPr/>
        <p:txBody>
          <a:bodyPr>
            <a:normAutofit fontScale="90000"/>
          </a:bodyPr>
          <a:lstStyle/>
          <a:p>
            <a:r>
              <a:rPr lang="en-CA" b="1" dirty="0"/>
              <a:t>APS106 Pro Tip</a:t>
            </a:r>
            <a:r>
              <a:rPr lang="en-CA" b="1" dirty="0">
                <a:solidFill>
                  <a:schemeClr val="accent6"/>
                </a:solidFill>
              </a:rPr>
              <a:t>.</a:t>
            </a:r>
          </a:p>
        </p:txBody>
      </p:sp>
      <p:pic>
        <p:nvPicPr>
          <p:cNvPr id="5" name="Picture 4">
            <a:extLst>
              <a:ext uri="{FF2B5EF4-FFF2-40B4-BE49-F238E27FC236}">
                <a16:creationId xmlns:a16="http://schemas.microsoft.com/office/drawing/2014/main" id="{37626227-7E43-5C7C-55CA-211D02661EB2}"/>
              </a:ext>
            </a:extLst>
          </p:cNvPr>
          <p:cNvPicPr>
            <a:picLocks noChangeAspect="1"/>
          </p:cNvPicPr>
          <p:nvPr/>
        </p:nvPicPr>
        <p:blipFill>
          <a:blip r:embed="rId2"/>
          <a:stretch>
            <a:fillRect/>
          </a:stretch>
        </p:blipFill>
        <p:spPr>
          <a:xfrm>
            <a:off x="838200" y="1806863"/>
            <a:ext cx="7810500" cy="4741315"/>
          </a:xfrm>
          <a:prstGeom prst="rect">
            <a:avLst/>
          </a:prstGeom>
          <a:ln w="12700">
            <a:solidFill>
              <a:schemeClr val="accent6"/>
            </a:solidFill>
          </a:ln>
        </p:spPr>
      </p:pic>
      <p:sp>
        <p:nvSpPr>
          <p:cNvPr id="3" name="Rectangle 2">
            <a:extLst>
              <a:ext uri="{FF2B5EF4-FFF2-40B4-BE49-F238E27FC236}">
                <a16:creationId xmlns:a16="http://schemas.microsoft.com/office/drawing/2014/main" id="{99195782-1C31-02E3-2879-A66061BE0F70}"/>
              </a:ext>
            </a:extLst>
          </p:cNvPr>
          <p:cNvSpPr/>
          <p:nvPr/>
        </p:nvSpPr>
        <p:spPr>
          <a:xfrm>
            <a:off x="853440" y="4373880"/>
            <a:ext cx="7787640" cy="586740"/>
          </a:xfrm>
          <a:prstGeom prst="rect">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4F8F03FF-2871-16C7-2189-113C0C80AE5F}"/>
              </a:ext>
            </a:extLst>
          </p:cNvPr>
          <p:cNvSpPr txBox="1"/>
          <p:nvPr/>
        </p:nvSpPr>
        <p:spPr>
          <a:xfrm>
            <a:off x="8938260" y="4313307"/>
            <a:ext cx="2865120" cy="707886"/>
          </a:xfrm>
          <a:prstGeom prst="rect">
            <a:avLst/>
          </a:prstGeom>
          <a:noFill/>
        </p:spPr>
        <p:txBody>
          <a:bodyPr wrap="square" rtlCol="0">
            <a:spAutoFit/>
          </a:bodyPr>
          <a:lstStyle/>
          <a:p>
            <a:r>
              <a:rPr lang="en-US" sz="4000" b="1" dirty="0">
                <a:solidFill>
                  <a:srgbClr val="FFFFFF"/>
                </a:solidFill>
              </a:rPr>
              <a:t>Labs</a:t>
            </a:r>
            <a:r>
              <a:rPr lang="en-US" sz="4000" b="1" dirty="0">
                <a:solidFill>
                  <a:schemeClr val="accent6"/>
                </a:solidFill>
              </a:rPr>
              <a:t>.</a:t>
            </a:r>
            <a:endParaRPr lang="en-CA" sz="4000" dirty="0">
              <a:solidFill>
                <a:schemeClr val="accent6"/>
              </a:solidFill>
            </a:endParaRPr>
          </a:p>
        </p:txBody>
      </p:sp>
      <p:sp>
        <p:nvSpPr>
          <p:cNvPr id="7" name="TextBox 6">
            <a:extLst>
              <a:ext uri="{FF2B5EF4-FFF2-40B4-BE49-F238E27FC236}">
                <a16:creationId xmlns:a16="http://schemas.microsoft.com/office/drawing/2014/main" id="{CC89BA02-39CF-2AA6-96CF-2F8B5729D003}"/>
              </a:ext>
            </a:extLst>
          </p:cNvPr>
          <p:cNvSpPr txBox="1"/>
          <p:nvPr/>
        </p:nvSpPr>
        <p:spPr>
          <a:xfrm>
            <a:off x="8938260" y="5014764"/>
            <a:ext cx="2650277" cy="1015663"/>
          </a:xfrm>
          <a:prstGeom prst="rect">
            <a:avLst/>
          </a:prstGeom>
          <a:noFill/>
        </p:spPr>
        <p:txBody>
          <a:bodyPr wrap="none" rtlCol="0">
            <a:spAutoFit/>
          </a:bodyPr>
          <a:lstStyle/>
          <a:p>
            <a:r>
              <a:rPr lang="en-US" sz="2000" b="1" dirty="0">
                <a:solidFill>
                  <a:schemeClr val="accent6"/>
                </a:solidFill>
              </a:rPr>
              <a:t>(1) </a:t>
            </a:r>
            <a:r>
              <a:rPr lang="en-US" sz="2000" b="1" dirty="0">
                <a:solidFill>
                  <a:srgbClr val="FFFFFF"/>
                </a:solidFill>
              </a:rPr>
              <a:t>Take-Home Labs</a:t>
            </a:r>
            <a:r>
              <a:rPr lang="en-US" sz="2000" b="1" dirty="0">
                <a:solidFill>
                  <a:schemeClr val="accent6"/>
                </a:solidFill>
              </a:rPr>
              <a:t>.</a:t>
            </a:r>
          </a:p>
          <a:p>
            <a:r>
              <a:rPr lang="en-US" sz="2000" b="1" dirty="0">
                <a:solidFill>
                  <a:schemeClr val="accent6"/>
                </a:solidFill>
              </a:rPr>
              <a:t>(2) </a:t>
            </a:r>
            <a:r>
              <a:rPr lang="en-US" sz="2000" b="1" dirty="0">
                <a:solidFill>
                  <a:srgbClr val="FFFFFF"/>
                </a:solidFill>
              </a:rPr>
              <a:t>In-Person Labs</a:t>
            </a:r>
            <a:r>
              <a:rPr lang="en-US" sz="2000" b="1" dirty="0">
                <a:solidFill>
                  <a:schemeClr val="accent6"/>
                </a:solidFill>
              </a:rPr>
              <a:t>.</a:t>
            </a:r>
          </a:p>
          <a:p>
            <a:pPr marL="457200" indent="-457200">
              <a:buAutoNum type="arabicParenBoth"/>
            </a:pPr>
            <a:endParaRPr lang="en-US" sz="2000" b="1" dirty="0">
              <a:solidFill>
                <a:schemeClr val="accent6"/>
              </a:solidFill>
            </a:endParaRPr>
          </a:p>
        </p:txBody>
      </p:sp>
      <p:sp>
        <p:nvSpPr>
          <p:cNvPr id="10" name="TextBox 9">
            <a:extLst>
              <a:ext uri="{FF2B5EF4-FFF2-40B4-BE49-F238E27FC236}">
                <a16:creationId xmlns:a16="http://schemas.microsoft.com/office/drawing/2014/main" id="{B00AB571-B5AF-1FD9-2B27-500FAADA8A14}"/>
              </a:ext>
            </a:extLst>
          </p:cNvPr>
          <p:cNvSpPr txBox="1"/>
          <p:nvPr/>
        </p:nvSpPr>
        <p:spPr>
          <a:xfrm>
            <a:off x="8695224" y="720970"/>
            <a:ext cx="2497756" cy="707886"/>
          </a:xfrm>
          <a:prstGeom prst="rect">
            <a:avLst/>
          </a:prstGeom>
          <a:noFill/>
        </p:spPr>
        <p:txBody>
          <a:bodyPr wrap="square" rtlCol="0">
            <a:spAutoFit/>
          </a:bodyPr>
          <a:lstStyle/>
          <a:p>
            <a:pPr algn="r"/>
            <a:r>
              <a:rPr lang="en-US" sz="2000" b="1" dirty="0">
                <a:solidFill>
                  <a:srgbClr val="FFFFFF"/>
                </a:solidFill>
              </a:rPr>
              <a:t>Total Coding Hours </a:t>
            </a:r>
          </a:p>
          <a:p>
            <a:pPr algn="r"/>
            <a:r>
              <a:rPr lang="en-US" sz="2000" b="1" dirty="0">
                <a:solidFill>
                  <a:srgbClr val="FFFFFF"/>
                </a:solidFill>
              </a:rPr>
              <a:t>Per Week</a:t>
            </a:r>
            <a:r>
              <a:rPr lang="en-US" sz="2000" b="1" dirty="0">
                <a:solidFill>
                  <a:schemeClr val="accent6"/>
                </a:solidFill>
              </a:rPr>
              <a:t>:</a:t>
            </a:r>
          </a:p>
        </p:txBody>
      </p:sp>
      <p:sp>
        <p:nvSpPr>
          <p:cNvPr id="11" name="TextBox 10">
            <a:extLst>
              <a:ext uri="{FF2B5EF4-FFF2-40B4-BE49-F238E27FC236}">
                <a16:creationId xmlns:a16="http://schemas.microsoft.com/office/drawing/2014/main" id="{84F24034-51CF-A2C6-906A-C6EE04616471}"/>
              </a:ext>
            </a:extLst>
          </p:cNvPr>
          <p:cNvSpPr txBox="1"/>
          <p:nvPr/>
        </p:nvSpPr>
        <p:spPr>
          <a:xfrm>
            <a:off x="11260404" y="602014"/>
            <a:ext cx="668908" cy="923330"/>
          </a:xfrm>
          <a:prstGeom prst="rect">
            <a:avLst/>
          </a:prstGeom>
          <a:noFill/>
        </p:spPr>
        <p:txBody>
          <a:bodyPr wrap="square">
            <a:spAutoFit/>
          </a:bodyPr>
          <a:lstStyle/>
          <a:p>
            <a:r>
              <a:rPr lang="en-US" sz="5400" b="1" dirty="0">
                <a:solidFill>
                  <a:srgbClr val="66FF99"/>
                </a:solidFill>
              </a:rPr>
              <a:t>6</a:t>
            </a:r>
            <a:endParaRPr lang="en-CA" sz="5400" dirty="0">
              <a:solidFill>
                <a:srgbClr val="66FF99"/>
              </a:solidFill>
            </a:endParaRPr>
          </a:p>
        </p:txBody>
      </p:sp>
    </p:spTree>
    <p:extLst>
      <p:ext uri="{BB962C8B-B14F-4D97-AF65-F5344CB8AC3E}">
        <p14:creationId xmlns:p14="http://schemas.microsoft.com/office/powerpoint/2010/main" val="2285744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a:xfrm>
            <a:off x="838200" y="703450"/>
            <a:ext cx="10515600" cy="656148"/>
          </a:xfrm>
        </p:spPr>
        <p:txBody>
          <a:bodyPr>
            <a:normAutofit fontScale="90000"/>
          </a:bodyPr>
          <a:lstStyle/>
          <a:p>
            <a:r>
              <a:rPr lang="en-US" b="1" dirty="0"/>
              <a:t>Lab Schedule</a:t>
            </a:r>
            <a:r>
              <a:rPr lang="en-US" b="1" dirty="0">
                <a:solidFill>
                  <a:schemeClr val="accent6"/>
                </a:solidFill>
              </a:rPr>
              <a:t>.</a:t>
            </a:r>
          </a:p>
        </p:txBody>
      </p:sp>
      <p:graphicFrame>
        <p:nvGraphicFramePr>
          <p:cNvPr id="3" name="Table 5">
            <a:extLst>
              <a:ext uri="{FF2B5EF4-FFF2-40B4-BE49-F238E27FC236}">
                <a16:creationId xmlns:a16="http://schemas.microsoft.com/office/drawing/2014/main" id="{DC314F10-8F0D-4A32-927B-A2D12DB49561}"/>
              </a:ext>
            </a:extLst>
          </p:cNvPr>
          <p:cNvGraphicFramePr>
            <a:graphicFrameLocks noGrp="1"/>
          </p:cNvGraphicFramePr>
          <p:nvPr>
            <p:extLst>
              <p:ext uri="{D42A27DB-BD31-4B8C-83A1-F6EECF244321}">
                <p14:modId xmlns:p14="http://schemas.microsoft.com/office/powerpoint/2010/main" val="3689765487"/>
              </p:ext>
            </p:extLst>
          </p:nvPr>
        </p:nvGraphicFramePr>
        <p:xfrm>
          <a:off x="416356" y="2423290"/>
          <a:ext cx="8330602" cy="3731260"/>
        </p:xfrm>
        <a:graphic>
          <a:graphicData uri="http://schemas.openxmlformats.org/drawingml/2006/table">
            <a:tbl>
              <a:tblPr firstRow="1" bandRow="1">
                <a:tableStyleId>{5C22544A-7EE6-4342-B048-85BDC9FD1C3A}</a:tableStyleId>
              </a:tblPr>
              <a:tblGrid>
                <a:gridCol w="1514712">
                  <a:extLst>
                    <a:ext uri="{9D8B030D-6E8A-4147-A177-3AD203B41FA5}">
                      <a16:colId xmlns:a16="http://schemas.microsoft.com/office/drawing/2014/main" val="3388330576"/>
                    </a:ext>
                  </a:extLst>
                </a:gridCol>
                <a:gridCol w="1437774">
                  <a:extLst>
                    <a:ext uri="{9D8B030D-6E8A-4147-A177-3AD203B41FA5}">
                      <a16:colId xmlns:a16="http://schemas.microsoft.com/office/drawing/2014/main" val="2673747565"/>
                    </a:ext>
                  </a:extLst>
                </a:gridCol>
                <a:gridCol w="1118936">
                  <a:extLst>
                    <a:ext uri="{9D8B030D-6E8A-4147-A177-3AD203B41FA5}">
                      <a16:colId xmlns:a16="http://schemas.microsoft.com/office/drawing/2014/main" val="969705540"/>
                    </a:ext>
                  </a:extLst>
                </a:gridCol>
                <a:gridCol w="1443790">
                  <a:extLst>
                    <a:ext uri="{9D8B030D-6E8A-4147-A177-3AD203B41FA5}">
                      <a16:colId xmlns:a16="http://schemas.microsoft.com/office/drawing/2014/main" val="2069640080"/>
                    </a:ext>
                  </a:extLst>
                </a:gridCol>
                <a:gridCol w="1425742">
                  <a:extLst>
                    <a:ext uri="{9D8B030D-6E8A-4147-A177-3AD203B41FA5}">
                      <a16:colId xmlns:a16="http://schemas.microsoft.com/office/drawing/2014/main" val="1855420731"/>
                    </a:ext>
                  </a:extLst>
                </a:gridCol>
                <a:gridCol w="1389648">
                  <a:extLst>
                    <a:ext uri="{9D8B030D-6E8A-4147-A177-3AD203B41FA5}">
                      <a16:colId xmlns:a16="http://schemas.microsoft.com/office/drawing/2014/main" val="2479618431"/>
                    </a:ext>
                  </a:extLst>
                </a:gridCol>
              </a:tblGrid>
              <a:tr h="370840">
                <a:tc>
                  <a:txBody>
                    <a:bodyPr/>
                    <a:lstStyle/>
                    <a:p>
                      <a:r>
                        <a:rPr lang="en-US" dirty="0"/>
                        <a:t>Week</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1402846145"/>
                  </a:ext>
                </a:extLst>
              </a:tr>
              <a:tr h="370840">
                <a:tc>
                  <a:txBody>
                    <a:bodyPr/>
                    <a:lstStyle/>
                    <a:p>
                      <a:pPr algn="l"/>
                      <a:r>
                        <a:rPr lang="en-US" b="1" dirty="0"/>
                        <a:t>Week 1 </a:t>
                      </a:r>
                    </a:p>
                    <a:p>
                      <a:pPr algn="l"/>
                      <a:r>
                        <a:rPr lang="en-US" sz="1400" dirty="0"/>
                        <a:t>(Jan 5 - Jan 9)</a:t>
                      </a:r>
                    </a:p>
                  </a:txBody>
                  <a:tcPr anchor="ctr"/>
                </a:tc>
                <a:tc>
                  <a:txBody>
                    <a:bodyPr/>
                    <a:lstStyle/>
                    <a:p>
                      <a:endParaRPr lang="en-US" dirty="0"/>
                    </a:p>
                  </a:txBody>
                  <a:tcPr anchor="ctr"/>
                </a:tc>
                <a:tc>
                  <a:txBody>
                    <a:bodyPr/>
                    <a:lstStyle/>
                    <a:p>
                      <a:endParaRPr lang="en-US" dirty="0"/>
                    </a:p>
                  </a:txBody>
                  <a:tcPr anchor="ctr"/>
                </a:tc>
                <a:tc>
                  <a:txBody>
                    <a:bodyPr/>
                    <a:lstStyle/>
                    <a:p>
                      <a:endParaRPr lang="en-US" sz="1800" b="0" i="0" kern="1200" dirty="0">
                        <a:solidFill>
                          <a:srgbClr val="FF0000"/>
                        </a:solidFill>
                        <a:effectLst/>
                        <a:latin typeface="+mn-lt"/>
                        <a:ea typeface="+mn-ea"/>
                        <a:cs typeface="+mn-cs"/>
                      </a:endParaRPr>
                    </a:p>
                  </a:txBody>
                  <a:tcPr anchor="ctr"/>
                </a:tc>
                <a:tc>
                  <a:txBody>
                    <a:bodyPr/>
                    <a:lstStyle/>
                    <a:p>
                      <a:r>
                        <a:rPr lang="en-US" sz="1400" b="1" i="0" kern="1200" dirty="0">
                          <a:solidFill>
                            <a:srgbClr val="FF0000"/>
                          </a:solidFill>
                          <a:effectLst/>
                          <a:latin typeface="+mn-lt"/>
                          <a:ea typeface="+mn-ea"/>
                          <a:cs typeface="+mn-cs"/>
                        </a:rPr>
                        <a:t>Lab 0 Released</a:t>
                      </a:r>
                    </a:p>
                    <a:p>
                      <a:r>
                        <a:rPr lang="en-US" sz="1400" b="0" i="0" kern="1200" dirty="0">
                          <a:solidFill>
                            <a:srgbClr val="FF0000"/>
                          </a:solidFill>
                          <a:effectLst/>
                          <a:latin typeface="+mn-lt"/>
                          <a:ea typeface="+mn-ea"/>
                          <a:cs typeface="+mn-cs"/>
                        </a:rPr>
                        <a:t>6:00 PM</a:t>
                      </a:r>
                    </a:p>
                  </a:txBody>
                  <a:tcPr anchor="ctr"/>
                </a:tc>
                <a:tc>
                  <a:txBody>
                    <a:bodyPr/>
                    <a:lstStyle/>
                    <a:p>
                      <a:endParaRPr lang="pt-BR" sz="1400" b="0" i="0" kern="1200" dirty="0">
                        <a:solidFill>
                          <a:srgbClr val="7030A0"/>
                        </a:solidFill>
                        <a:effectLst/>
                        <a:latin typeface="+mn-lt"/>
                        <a:ea typeface="+mn-ea"/>
                        <a:cs typeface="+mn-cs"/>
                      </a:endParaRPr>
                    </a:p>
                  </a:txBody>
                  <a:tcPr anchor="ctr"/>
                </a:tc>
                <a:extLst>
                  <a:ext uri="{0D108BD9-81ED-4DB2-BD59-A6C34878D82A}">
                    <a16:rowId xmlns:a16="http://schemas.microsoft.com/office/drawing/2014/main" val="968755191"/>
                  </a:ext>
                </a:extLst>
              </a:tr>
              <a:tr h="370840">
                <a:tc>
                  <a:txBody>
                    <a:bodyPr/>
                    <a:lstStyle/>
                    <a:p>
                      <a:pPr algn="l"/>
                      <a:r>
                        <a:rPr lang="en-US" b="1" dirty="0"/>
                        <a:t>Week 2 </a:t>
                      </a:r>
                    </a:p>
                    <a:p>
                      <a:pPr algn="l"/>
                      <a:r>
                        <a:rPr lang="en-US" sz="1400" dirty="0"/>
                        <a:t>(Jan 12 - Jan 16)</a:t>
                      </a:r>
                    </a:p>
                  </a:txBody>
                  <a:tcPr anchor="ctr"/>
                </a:tc>
                <a:tc>
                  <a:txBody>
                    <a:bodyPr/>
                    <a:lstStyle/>
                    <a:p>
                      <a:endParaRPr lang="nb-NO" sz="1050" b="1" dirty="0">
                        <a:solidFill>
                          <a:srgbClr val="7030A0"/>
                        </a:solidFill>
                        <a:effectLst/>
                      </a:endParaRPr>
                    </a:p>
                    <a:p>
                      <a:r>
                        <a:rPr lang="nb-NO" sz="1600" b="1" dirty="0">
                          <a:solidFill>
                            <a:srgbClr val="7030A0"/>
                          </a:solidFill>
                          <a:effectLst/>
                        </a:rPr>
                        <a:t>PRA0101</a:t>
                      </a:r>
                    </a:p>
                    <a:p>
                      <a:r>
                        <a:rPr lang="nb-NO" sz="1050" b="0" dirty="0">
                          <a:solidFill>
                            <a:srgbClr val="7030A0"/>
                          </a:solidFill>
                          <a:effectLst/>
                        </a:rPr>
                        <a:t>9:00 AM - 11:00 AM</a:t>
                      </a:r>
                    </a:p>
                    <a:p>
                      <a:r>
                        <a:rPr lang="nb-NO" sz="1600" b="1" dirty="0">
                          <a:solidFill>
                            <a:srgbClr val="0070C0"/>
                          </a:solidFill>
                          <a:effectLst/>
                        </a:rPr>
                        <a:t>PRA0103</a:t>
                      </a:r>
                    </a:p>
                    <a:p>
                      <a:r>
                        <a:rPr lang="nb-NO" sz="1050" b="0" dirty="0">
                          <a:solidFill>
                            <a:srgbClr val="0070C0"/>
                          </a:solidFill>
                          <a:effectLst/>
                        </a:rPr>
                        <a:t>3:00 PM - 5:00 PM</a:t>
                      </a:r>
                    </a:p>
                    <a:p>
                      <a:r>
                        <a:rPr lang="nb-NO" sz="1600" b="1" dirty="0">
                          <a:solidFill>
                            <a:srgbClr val="00B050"/>
                          </a:solidFill>
                          <a:effectLst/>
                        </a:rPr>
                        <a:t>PRA0107</a:t>
                      </a:r>
                    </a:p>
                    <a:p>
                      <a:r>
                        <a:rPr lang="nb-NO" sz="1050" b="0" dirty="0">
                          <a:solidFill>
                            <a:srgbClr val="00B050"/>
                          </a:solidFill>
                          <a:effectLst/>
                        </a:rPr>
                        <a:t>10:00 AM - 12:00 PM</a:t>
                      </a:r>
                    </a:p>
                    <a:p>
                      <a:r>
                        <a:rPr lang="nb-NO" sz="1600" b="1" dirty="0">
                          <a:solidFill>
                            <a:srgbClr val="E9A317"/>
                          </a:solidFill>
                          <a:effectLst/>
                        </a:rPr>
                        <a:t>PRA0108</a:t>
                      </a:r>
                    </a:p>
                    <a:p>
                      <a:r>
                        <a:rPr lang="nb-NO" sz="1050" b="0" dirty="0">
                          <a:solidFill>
                            <a:srgbClr val="E9A317"/>
                          </a:solidFill>
                          <a:effectLst/>
                        </a:rPr>
                        <a:t>1:00 PM - 3:00 PM</a:t>
                      </a:r>
                    </a:p>
                    <a:p>
                      <a:r>
                        <a:rPr lang="nb-NO" sz="1600" b="1" dirty="0">
                          <a:solidFill>
                            <a:schemeClr val="bg1">
                              <a:lumMod val="65000"/>
                              <a:lumOff val="35000"/>
                            </a:schemeClr>
                          </a:solidFill>
                          <a:effectLst/>
                        </a:rPr>
                        <a:t>PRA0109</a:t>
                      </a:r>
                    </a:p>
                    <a:p>
                      <a:r>
                        <a:rPr lang="nb-NO" sz="1050" b="0" dirty="0">
                          <a:solidFill>
                            <a:schemeClr val="bg1">
                              <a:lumMod val="65000"/>
                              <a:lumOff val="35000"/>
                            </a:schemeClr>
                          </a:solidFill>
                          <a:effectLst/>
                        </a:rPr>
                        <a:t>3:00 PM - 5:00 PM</a:t>
                      </a:r>
                    </a:p>
                    <a:p>
                      <a:r>
                        <a:rPr lang="nb-NO" sz="1600" b="1" dirty="0">
                          <a:solidFill>
                            <a:srgbClr val="FF3399"/>
                          </a:solidFill>
                          <a:effectLst/>
                        </a:rPr>
                        <a:t>PRA0110</a:t>
                      </a:r>
                    </a:p>
                    <a:p>
                      <a:r>
                        <a:rPr lang="nb-NO" sz="1050" b="0" dirty="0">
                          <a:solidFill>
                            <a:srgbClr val="FF3399"/>
                          </a:solidFill>
                          <a:effectLst/>
                        </a:rPr>
                        <a:t>3:00 PM - 5:00 PM</a:t>
                      </a:r>
                    </a:p>
                    <a:p>
                      <a:endParaRPr lang="de-DE" sz="1050" b="0" i="0" kern="1200" dirty="0">
                        <a:solidFill>
                          <a:srgbClr val="FF3399"/>
                        </a:solidFill>
                        <a:effectLst/>
                        <a:latin typeface="+mn-lt"/>
                        <a:ea typeface="+mn-ea"/>
                        <a:cs typeface="+mn-cs"/>
                      </a:endParaRPr>
                    </a:p>
                  </a:txBody>
                  <a:tcPr marL="19050" marR="19050" marT="19050" marB="19050" anchor="ctr"/>
                </a:tc>
                <a:tc>
                  <a:txBody>
                    <a:bodyPr/>
                    <a:lstStyle/>
                    <a:p>
                      <a:endParaRPr lang="nb-NO" sz="1400" dirty="0">
                        <a:solidFill>
                          <a:srgbClr val="0070C0"/>
                        </a:solidFill>
                        <a:effectLst/>
                      </a:endParaRPr>
                    </a:p>
                  </a:txBody>
                  <a:tcPr anchor="ctr"/>
                </a:tc>
                <a:tc>
                  <a:txBody>
                    <a:bodyPr/>
                    <a:lstStyle/>
                    <a:p>
                      <a:r>
                        <a:rPr lang="nb-NO" sz="1600" b="1" dirty="0">
                          <a:solidFill>
                            <a:srgbClr val="7030A0"/>
                          </a:solidFill>
                          <a:effectLst/>
                        </a:rPr>
                        <a:t>PRA0104</a:t>
                      </a:r>
                    </a:p>
                    <a:p>
                      <a:r>
                        <a:rPr lang="nb-NO" sz="1050" b="0" dirty="0">
                          <a:solidFill>
                            <a:srgbClr val="7030A0"/>
                          </a:solidFill>
                          <a:effectLst/>
                        </a:rPr>
                        <a:t>3:00 PM - 5:00 PM</a:t>
                      </a:r>
                    </a:p>
                    <a:p>
                      <a:r>
                        <a:rPr lang="nb-NO" sz="1600" b="1" dirty="0">
                          <a:solidFill>
                            <a:srgbClr val="0070C0"/>
                          </a:solidFill>
                          <a:effectLst/>
                        </a:rPr>
                        <a:t>PRA0105</a:t>
                      </a:r>
                    </a:p>
                    <a:p>
                      <a:r>
                        <a:rPr lang="nb-NO" sz="1050" b="0" dirty="0">
                          <a:solidFill>
                            <a:srgbClr val="0070C0"/>
                          </a:solidFill>
                          <a:effectLst/>
                        </a:rPr>
                        <a:t>3:00 PM - 5:00 PM</a:t>
                      </a:r>
                    </a:p>
                    <a:p>
                      <a:r>
                        <a:rPr lang="nb-NO" sz="1600" b="1" dirty="0">
                          <a:solidFill>
                            <a:srgbClr val="00B050"/>
                          </a:solidFill>
                          <a:effectLst/>
                        </a:rPr>
                        <a:t>PRA0106</a:t>
                      </a:r>
                    </a:p>
                    <a:p>
                      <a:r>
                        <a:rPr lang="nb-NO" sz="1050" b="0" dirty="0">
                          <a:solidFill>
                            <a:srgbClr val="00B050"/>
                          </a:solidFill>
                          <a:effectLst/>
                        </a:rPr>
                        <a:t>1:00 PM - 3:00 PM</a:t>
                      </a:r>
                    </a:p>
                    <a:p>
                      <a:r>
                        <a:rPr lang="nb-NO" sz="1600" b="1" dirty="0">
                          <a:solidFill>
                            <a:srgbClr val="E9A317"/>
                          </a:solidFill>
                          <a:effectLst/>
                        </a:rPr>
                        <a:t>PRA0111</a:t>
                      </a:r>
                    </a:p>
                    <a:p>
                      <a:r>
                        <a:rPr lang="nb-NO" sz="1050" b="0" dirty="0">
                          <a:solidFill>
                            <a:srgbClr val="E9A317"/>
                          </a:solidFill>
                          <a:effectLst/>
                        </a:rPr>
                        <a:t>2:00 PM - 4:00 PM</a:t>
                      </a:r>
                    </a:p>
                    <a:p>
                      <a:r>
                        <a:rPr lang="nb-NO" sz="1600" b="1" dirty="0">
                          <a:solidFill>
                            <a:schemeClr val="bg1">
                              <a:lumMod val="65000"/>
                              <a:lumOff val="35000"/>
                            </a:schemeClr>
                          </a:solidFill>
                          <a:effectLst/>
                        </a:rPr>
                        <a:t>PRA0112</a:t>
                      </a:r>
                    </a:p>
                    <a:p>
                      <a:r>
                        <a:rPr lang="nb-NO" sz="1050" b="0" dirty="0">
                          <a:solidFill>
                            <a:schemeClr val="bg1">
                              <a:lumMod val="65000"/>
                              <a:lumOff val="35000"/>
                            </a:schemeClr>
                          </a:solidFill>
                          <a:effectLst/>
                        </a:rPr>
                        <a:t>3:00 PM - 5:00 PM</a:t>
                      </a:r>
                    </a:p>
                    <a:p>
                      <a:endParaRPr lang="en-US" sz="1400" b="0" i="0" kern="1200" dirty="0">
                        <a:solidFill>
                          <a:srgbClr val="7030A0"/>
                        </a:solidFill>
                        <a:effectLst/>
                        <a:latin typeface="+mn-lt"/>
                        <a:ea typeface="+mn-ea"/>
                        <a:cs typeface="+mn-cs"/>
                      </a:endParaRPr>
                    </a:p>
                  </a:txBody>
                  <a:tcPr anchor="ctr"/>
                </a:tc>
                <a:tc>
                  <a:txBody>
                    <a:bodyPr/>
                    <a:lstStyle/>
                    <a:p>
                      <a:r>
                        <a:rPr lang="en-US" sz="1400" b="1" i="0" kern="1200" dirty="0">
                          <a:solidFill>
                            <a:srgbClr val="FF0000"/>
                          </a:solidFill>
                          <a:effectLst/>
                          <a:latin typeface="+mn-lt"/>
                          <a:ea typeface="+mn-ea"/>
                          <a:cs typeface="+mn-cs"/>
                        </a:rPr>
                        <a:t>Lab 1 Released</a:t>
                      </a:r>
                    </a:p>
                    <a:p>
                      <a:r>
                        <a:rPr lang="en-US" sz="1400" b="0" i="0" kern="1200" dirty="0">
                          <a:solidFill>
                            <a:srgbClr val="FF0000"/>
                          </a:solidFill>
                          <a:effectLst/>
                          <a:latin typeface="+mn-lt"/>
                          <a:ea typeface="+mn-ea"/>
                          <a:cs typeface="+mn-cs"/>
                        </a:rPr>
                        <a:t>6:00 PM</a:t>
                      </a:r>
                    </a:p>
                  </a:txBody>
                  <a:tcPr anchor="ctr"/>
                </a:tc>
                <a:tc>
                  <a:txBody>
                    <a:bodyPr/>
                    <a:lstStyle/>
                    <a:p>
                      <a:r>
                        <a:rPr lang="nb-NO" sz="1600" b="1" dirty="0">
                          <a:solidFill>
                            <a:srgbClr val="7030A0"/>
                          </a:solidFill>
                          <a:effectLst/>
                        </a:rPr>
                        <a:t>PRA0102</a:t>
                      </a:r>
                    </a:p>
                    <a:p>
                      <a:r>
                        <a:rPr lang="nb-NO" sz="1050" b="0" dirty="0">
                          <a:solidFill>
                            <a:srgbClr val="7030A0"/>
                          </a:solidFill>
                          <a:effectLst/>
                        </a:rPr>
                        <a:t>11:00 AM - 1:00 PM</a:t>
                      </a:r>
                    </a:p>
                    <a:p>
                      <a:endParaRPr lang="en-US" sz="1400" b="1" i="0" kern="1200" dirty="0">
                        <a:solidFill>
                          <a:srgbClr val="FF0000"/>
                        </a:solidFill>
                        <a:effectLst/>
                        <a:latin typeface="+mn-lt"/>
                        <a:ea typeface="+mn-ea"/>
                        <a:cs typeface="+mn-cs"/>
                      </a:endParaRPr>
                    </a:p>
                    <a:p>
                      <a:r>
                        <a:rPr lang="en-US" sz="1400" b="1" i="0" kern="1200" dirty="0">
                          <a:solidFill>
                            <a:srgbClr val="FF0000"/>
                          </a:solidFill>
                          <a:effectLst/>
                          <a:latin typeface="+mn-lt"/>
                          <a:ea typeface="+mn-ea"/>
                          <a:cs typeface="+mn-cs"/>
                        </a:rPr>
                        <a:t>Lab 0 Due</a:t>
                      </a:r>
                    </a:p>
                    <a:p>
                      <a:r>
                        <a:rPr lang="en-US" sz="1400" b="0" i="0" kern="1200" dirty="0">
                          <a:solidFill>
                            <a:srgbClr val="FF0000"/>
                          </a:solidFill>
                          <a:effectLst/>
                          <a:latin typeface="+mn-lt"/>
                          <a:ea typeface="+mn-ea"/>
                          <a:cs typeface="+mn-cs"/>
                        </a:rPr>
                        <a:t>11:59 PM</a:t>
                      </a:r>
                    </a:p>
                  </a:txBody>
                  <a:tcPr anchor="ctr"/>
                </a:tc>
                <a:extLst>
                  <a:ext uri="{0D108BD9-81ED-4DB2-BD59-A6C34878D82A}">
                    <a16:rowId xmlns:a16="http://schemas.microsoft.com/office/drawing/2014/main" val="913346300"/>
                  </a:ext>
                </a:extLst>
              </a:tr>
            </a:tbl>
          </a:graphicData>
        </a:graphic>
      </p:graphicFrame>
      <p:sp>
        <p:nvSpPr>
          <p:cNvPr id="5" name="Content Placeholder 2">
            <a:extLst>
              <a:ext uri="{FF2B5EF4-FFF2-40B4-BE49-F238E27FC236}">
                <a16:creationId xmlns:a16="http://schemas.microsoft.com/office/drawing/2014/main" id="{54FEC51A-CDDD-0E00-9306-DEECD92AD730}"/>
              </a:ext>
            </a:extLst>
          </p:cNvPr>
          <p:cNvSpPr>
            <a:spLocks noGrp="1"/>
          </p:cNvSpPr>
          <p:nvPr>
            <p:ph idx="1"/>
          </p:nvPr>
        </p:nvSpPr>
        <p:spPr>
          <a:xfrm>
            <a:off x="8909383" y="2357795"/>
            <a:ext cx="3080085" cy="4277624"/>
          </a:xfrm>
        </p:spPr>
        <p:txBody>
          <a:bodyPr>
            <a:normAutofit/>
          </a:bodyPr>
          <a:lstStyle/>
          <a:p>
            <a:r>
              <a:rPr lang="en-CA" sz="2400" b="1" dirty="0">
                <a:solidFill>
                  <a:srgbClr val="CC99FF"/>
                </a:solidFill>
              </a:rPr>
              <a:t>Lab 0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CC99FF"/>
                </a:solidFill>
              </a:rPr>
              <a:t>Lab 1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CC99FF"/>
                </a:solidFill>
              </a:rPr>
              <a:t>Lab 2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66FF99"/>
                </a:solidFill>
              </a:rPr>
              <a:t>Lab 3 </a:t>
            </a:r>
            <a:r>
              <a:rPr lang="en-CA" sz="2400" dirty="0">
                <a:solidFill>
                  <a:srgbClr val="66FF99"/>
                </a:solidFill>
              </a:rPr>
              <a:t>(</a:t>
            </a:r>
            <a:r>
              <a:rPr lang="en-CA" sz="2400" dirty="0"/>
              <a:t>In</a:t>
            </a:r>
            <a:r>
              <a:rPr lang="en-CA" sz="2400" dirty="0">
                <a:solidFill>
                  <a:schemeClr val="accent6"/>
                </a:solidFill>
              </a:rPr>
              <a:t>-</a:t>
            </a:r>
            <a:r>
              <a:rPr lang="en-CA" sz="2400" dirty="0"/>
              <a:t>Person</a:t>
            </a:r>
            <a:r>
              <a:rPr lang="en-CA" sz="2400" dirty="0">
                <a:solidFill>
                  <a:srgbClr val="66FF99"/>
                </a:solidFill>
              </a:rPr>
              <a:t>)</a:t>
            </a:r>
            <a:r>
              <a:rPr lang="en-US" sz="2400" dirty="0">
                <a:solidFill>
                  <a:schemeClr val="accent6"/>
                </a:solidFill>
              </a:rPr>
              <a:t>.</a:t>
            </a:r>
          </a:p>
          <a:p>
            <a:r>
              <a:rPr lang="en-CA" sz="2400" b="1" dirty="0">
                <a:solidFill>
                  <a:srgbClr val="CC99FF"/>
                </a:solidFill>
              </a:rPr>
              <a:t>Lab 4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66FF99"/>
                </a:solidFill>
              </a:rPr>
              <a:t>Lab 5 </a:t>
            </a:r>
            <a:r>
              <a:rPr lang="en-CA" sz="2400" dirty="0">
                <a:solidFill>
                  <a:srgbClr val="66FF99"/>
                </a:solidFill>
              </a:rPr>
              <a:t>(</a:t>
            </a:r>
            <a:r>
              <a:rPr lang="en-CA" sz="2400" dirty="0"/>
              <a:t>In</a:t>
            </a:r>
            <a:r>
              <a:rPr lang="en-CA" sz="2400" dirty="0">
                <a:solidFill>
                  <a:schemeClr val="accent6"/>
                </a:solidFill>
              </a:rPr>
              <a:t>-</a:t>
            </a:r>
            <a:r>
              <a:rPr lang="en-CA" sz="2400" dirty="0"/>
              <a:t>Person</a:t>
            </a:r>
            <a:r>
              <a:rPr lang="en-CA" sz="2400" dirty="0">
                <a:solidFill>
                  <a:srgbClr val="66FF99"/>
                </a:solidFill>
              </a:rPr>
              <a:t>)</a:t>
            </a:r>
            <a:r>
              <a:rPr lang="en-US" sz="2400" dirty="0">
                <a:solidFill>
                  <a:schemeClr val="accent6"/>
                </a:solidFill>
              </a:rPr>
              <a:t>.</a:t>
            </a:r>
          </a:p>
          <a:p>
            <a:r>
              <a:rPr lang="en-CA" sz="2400" b="1" dirty="0">
                <a:solidFill>
                  <a:srgbClr val="CC99FF"/>
                </a:solidFill>
              </a:rPr>
              <a:t>Lab 6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CC99FF"/>
                </a:solidFill>
              </a:rPr>
              <a:t>Lab 7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CC99FF"/>
                </a:solidFill>
              </a:rPr>
              <a:t>Lab 8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pPr marL="0" indent="0">
              <a:buNone/>
            </a:pPr>
            <a:endParaRPr lang="en-US" sz="2400" dirty="0">
              <a:solidFill>
                <a:schemeClr val="accent6"/>
              </a:solidFill>
            </a:endParaRPr>
          </a:p>
        </p:txBody>
      </p:sp>
      <p:sp>
        <p:nvSpPr>
          <p:cNvPr id="6" name="TextBox 5">
            <a:extLst>
              <a:ext uri="{FF2B5EF4-FFF2-40B4-BE49-F238E27FC236}">
                <a16:creationId xmlns:a16="http://schemas.microsoft.com/office/drawing/2014/main" id="{F06AA566-64E0-016C-6FD7-FA3706FFF61D}"/>
              </a:ext>
            </a:extLst>
          </p:cNvPr>
          <p:cNvSpPr txBox="1"/>
          <p:nvPr/>
        </p:nvSpPr>
        <p:spPr>
          <a:xfrm>
            <a:off x="326119" y="1840832"/>
            <a:ext cx="6931256" cy="584775"/>
          </a:xfrm>
          <a:prstGeom prst="rect">
            <a:avLst/>
          </a:prstGeom>
          <a:noFill/>
        </p:spPr>
        <p:txBody>
          <a:bodyPr wrap="none" rtlCol="0">
            <a:spAutoFit/>
          </a:bodyPr>
          <a:lstStyle/>
          <a:p>
            <a:r>
              <a:rPr lang="en-CA" sz="3200" b="1" dirty="0">
                <a:solidFill>
                  <a:srgbClr val="FFFFFF"/>
                </a:solidFill>
              </a:rPr>
              <a:t>Take</a:t>
            </a:r>
            <a:r>
              <a:rPr lang="en-CA" sz="3200" b="1" dirty="0">
                <a:solidFill>
                  <a:schemeClr val="accent6"/>
                </a:solidFill>
              </a:rPr>
              <a:t>-</a:t>
            </a:r>
            <a:r>
              <a:rPr lang="en-CA" sz="3200" b="1" dirty="0">
                <a:solidFill>
                  <a:srgbClr val="FFFFFF"/>
                </a:solidFill>
              </a:rPr>
              <a:t>Home Labs </a:t>
            </a:r>
            <a:r>
              <a:rPr lang="en-CA" sz="3200" dirty="0">
                <a:solidFill>
                  <a:srgbClr val="66FF99"/>
                </a:solidFill>
              </a:rPr>
              <a:t>(</a:t>
            </a:r>
            <a:r>
              <a:rPr lang="en-CA" sz="3200" dirty="0">
                <a:solidFill>
                  <a:srgbClr val="FFFFFF"/>
                </a:solidFill>
              </a:rPr>
              <a:t>7 Labs worth 8%</a:t>
            </a:r>
            <a:r>
              <a:rPr lang="en-CA" sz="3200" dirty="0">
                <a:solidFill>
                  <a:srgbClr val="66FF99"/>
                </a:solidFill>
              </a:rPr>
              <a:t>)</a:t>
            </a:r>
          </a:p>
        </p:txBody>
      </p:sp>
      <p:pic>
        <p:nvPicPr>
          <p:cNvPr id="9" name="Picture 8">
            <a:extLst>
              <a:ext uri="{FF2B5EF4-FFF2-40B4-BE49-F238E27FC236}">
                <a16:creationId xmlns:a16="http://schemas.microsoft.com/office/drawing/2014/main" id="{D322DC5B-60AD-B985-548D-EA4378599138}"/>
              </a:ext>
            </a:extLst>
          </p:cNvPr>
          <p:cNvPicPr>
            <a:picLocks noChangeAspect="1"/>
          </p:cNvPicPr>
          <p:nvPr/>
        </p:nvPicPr>
        <p:blipFill>
          <a:blip r:embed="rId3"/>
          <a:stretch>
            <a:fillRect/>
          </a:stretch>
        </p:blipFill>
        <p:spPr>
          <a:xfrm>
            <a:off x="7659505" y="614989"/>
            <a:ext cx="4390755" cy="1261935"/>
          </a:xfrm>
          <a:prstGeom prst="rect">
            <a:avLst/>
          </a:prstGeom>
          <a:ln>
            <a:solidFill>
              <a:schemeClr val="accent6"/>
            </a:solidFill>
          </a:ln>
        </p:spPr>
      </p:pic>
      <p:sp>
        <p:nvSpPr>
          <p:cNvPr id="10" name="TextBox 9">
            <a:extLst>
              <a:ext uri="{FF2B5EF4-FFF2-40B4-BE49-F238E27FC236}">
                <a16:creationId xmlns:a16="http://schemas.microsoft.com/office/drawing/2014/main" id="{CFA459EC-33E2-9590-5A89-D3688452A4F5}"/>
              </a:ext>
            </a:extLst>
          </p:cNvPr>
          <p:cNvSpPr txBox="1"/>
          <p:nvPr/>
        </p:nvSpPr>
        <p:spPr>
          <a:xfrm>
            <a:off x="314380" y="6205930"/>
            <a:ext cx="5600316" cy="461665"/>
          </a:xfrm>
          <a:prstGeom prst="rect">
            <a:avLst/>
          </a:prstGeom>
          <a:noFill/>
        </p:spPr>
        <p:txBody>
          <a:bodyPr wrap="none" rtlCol="0">
            <a:spAutoFit/>
          </a:bodyPr>
          <a:lstStyle/>
          <a:p>
            <a:r>
              <a:rPr lang="en-CA" sz="2400" b="1" dirty="0">
                <a:solidFill>
                  <a:srgbClr val="FFFFFF"/>
                </a:solidFill>
              </a:rPr>
              <a:t>Students can attend any PRA Section</a:t>
            </a:r>
            <a:r>
              <a:rPr lang="en-CA" sz="2400" b="1" dirty="0">
                <a:solidFill>
                  <a:srgbClr val="66FF99"/>
                </a:solidFill>
              </a:rPr>
              <a:t>.</a:t>
            </a:r>
          </a:p>
        </p:txBody>
      </p:sp>
    </p:spTree>
    <p:extLst>
      <p:ext uri="{BB962C8B-B14F-4D97-AF65-F5344CB8AC3E}">
        <p14:creationId xmlns:p14="http://schemas.microsoft.com/office/powerpoint/2010/main" val="4099551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218BA-44BF-A68D-D393-5BA2A3FCB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C477E-929F-0A8B-F1DA-729D2CBAF0C2}"/>
              </a:ext>
            </a:extLst>
          </p:cNvPr>
          <p:cNvSpPr>
            <a:spLocks noGrp="1"/>
          </p:cNvSpPr>
          <p:nvPr>
            <p:ph type="title"/>
          </p:nvPr>
        </p:nvSpPr>
        <p:spPr>
          <a:xfrm>
            <a:off x="838200" y="703450"/>
            <a:ext cx="10515600" cy="656148"/>
          </a:xfrm>
        </p:spPr>
        <p:txBody>
          <a:bodyPr>
            <a:normAutofit fontScale="90000"/>
          </a:bodyPr>
          <a:lstStyle/>
          <a:p>
            <a:r>
              <a:rPr lang="en-US" b="1" dirty="0"/>
              <a:t>Lab Schedule</a:t>
            </a:r>
            <a:r>
              <a:rPr lang="en-US" b="1" dirty="0">
                <a:solidFill>
                  <a:schemeClr val="accent6"/>
                </a:solidFill>
              </a:rPr>
              <a:t>.</a:t>
            </a:r>
          </a:p>
        </p:txBody>
      </p:sp>
      <p:graphicFrame>
        <p:nvGraphicFramePr>
          <p:cNvPr id="3" name="Table 5">
            <a:extLst>
              <a:ext uri="{FF2B5EF4-FFF2-40B4-BE49-F238E27FC236}">
                <a16:creationId xmlns:a16="http://schemas.microsoft.com/office/drawing/2014/main" id="{8F9C2F44-B053-57F0-97F2-8292789AAEF8}"/>
              </a:ext>
            </a:extLst>
          </p:cNvPr>
          <p:cNvGraphicFramePr>
            <a:graphicFrameLocks noGrp="1"/>
          </p:cNvGraphicFramePr>
          <p:nvPr>
            <p:extLst>
              <p:ext uri="{D42A27DB-BD31-4B8C-83A1-F6EECF244321}">
                <p14:modId xmlns:p14="http://schemas.microsoft.com/office/powerpoint/2010/main" val="1704493830"/>
              </p:ext>
            </p:extLst>
          </p:nvPr>
        </p:nvGraphicFramePr>
        <p:xfrm>
          <a:off x="416356" y="2423290"/>
          <a:ext cx="8330602" cy="3731260"/>
        </p:xfrm>
        <a:graphic>
          <a:graphicData uri="http://schemas.openxmlformats.org/drawingml/2006/table">
            <a:tbl>
              <a:tblPr firstRow="1" bandRow="1">
                <a:tableStyleId>{5C22544A-7EE6-4342-B048-85BDC9FD1C3A}</a:tableStyleId>
              </a:tblPr>
              <a:tblGrid>
                <a:gridCol w="1514712">
                  <a:extLst>
                    <a:ext uri="{9D8B030D-6E8A-4147-A177-3AD203B41FA5}">
                      <a16:colId xmlns:a16="http://schemas.microsoft.com/office/drawing/2014/main" val="3388330576"/>
                    </a:ext>
                  </a:extLst>
                </a:gridCol>
                <a:gridCol w="1437774">
                  <a:extLst>
                    <a:ext uri="{9D8B030D-6E8A-4147-A177-3AD203B41FA5}">
                      <a16:colId xmlns:a16="http://schemas.microsoft.com/office/drawing/2014/main" val="2673747565"/>
                    </a:ext>
                  </a:extLst>
                </a:gridCol>
                <a:gridCol w="1118936">
                  <a:extLst>
                    <a:ext uri="{9D8B030D-6E8A-4147-A177-3AD203B41FA5}">
                      <a16:colId xmlns:a16="http://schemas.microsoft.com/office/drawing/2014/main" val="969705540"/>
                    </a:ext>
                  </a:extLst>
                </a:gridCol>
                <a:gridCol w="1443790">
                  <a:extLst>
                    <a:ext uri="{9D8B030D-6E8A-4147-A177-3AD203B41FA5}">
                      <a16:colId xmlns:a16="http://schemas.microsoft.com/office/drawing/2014/main" val="2069640080"/>
                    </a:ext>
                  </a:extLst>
                </a:gridCol>
                <a:gridCol w="1425742">
                  <a:extLst>
                    <a:ext uri="{9D8B030D-6E8A-4147-A177-3AD203B41FA5}">
                      <a16:colId xmlns:a16="http://schemas.microsoft.com/office/drawing/2014/main" val="1855420731"/>
                    </a:ext>
                  </a:extLst>
                </a:gridCol>
                <a:gridCol w="1389648">
                  <a:extLst>
                    <a:ext uri="{9D8B030D-6E8A-4147-A177-3AD203B41FA5}">
                      <a16:colId xmlns:a16="http://schemas.microsoft.com/office/drawing/2014/main" val="2479618431"/>
                    </a:ext>
                  </a:extLst>
                </a:gridCol>
              </a:tblGrid>
              <a:tr h="370840">
                <a:tc>
                  <a:txBody>
                    <a:bodyPr/>
                    <a:lstStyle/>
                    <a:p>
                      <a:r>
                        <a:rPr lang="en-US" dirty="0"/>
                        <a:t>Week</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1402846145"/>
                  </a:ext>
                </a:extLst>
              </a:tr>
              <a:tr h="370840">
                <a:tc>
                  <a:txBody>
                    <a:bodyPr/>
                    <a:lstStyle/>
                    <a:p>
                      <a:pPr algn="l"/>
                      <a:r>
                        <a:rPr lang="en-US" b="1" dirty="0"/>
                        <a:t>Week 4 </a:t>
                      </a:r>
                    </a:p>
                    <a:p>
                      <a:pPr algn="l"/>
                      <a:r>
                        <a:rPr lang="en-US" sz="1400" dirty="0"/>
                        <a:t>(Jan 5 - Jan 9)</a:t>
                      </a:r>
                    </a:p>
                  </a:txBody>
                  <a:tcPr anchor="ctr"/>
                </a:tc>
                <a:tc>
                  <a:txBody>
                    <a:bodyPr/>
                    <a:lstStyle/>
                    <a:p>
                      <a:endParaRPr lang="en-US" dirty="0"/>
                    </a:p>
                  </a:txBody>
                  <a:tcPr anchor="ctr"/>
                </a:tc>
                <a:tc>
                  <a:txBody>
                    <a:bodyPr/>
                    <a:lstStyle/>
                    <a:p>
                      <a:endParaRPr lang="en-US" dirty="0"/>
                    </a:p>
                  </a:txBody>
                  <a:tcPr anchor="ctr"/>
                </a:tc>
                <a:tc>
                  <a:txBody>
                    <a:bodyPr/>
                    <a:lstStyle/>
                    <a:p>
                      <a:endParaRPr lang="en-US" sz="1800" b="0" i="0" kern="1200" dirty="0">
                        <a:solidFill>
                          <a:srgbClr val="FF0000"/>
                        </a:solidFill>
                        <a:effectLst/>
                        <a:latin typeface="+mn-lt"/>
                        <a:ea typeface="+mn-ea"/>
                        <a:cs typeface="+mn-cs"/>
                      </a:endParaRPr>
                    </a:p>
                  </a:txBody>
                  <a:tcPr anchor="ctr"/>
                </a:tc>
                <a:tc>
                  <a:txBody>
                    <a:bodyPr/>
                    <a:lstStyle/>
                    <a:p>
                      <a:endParaRPr lang="en-US" sz="1400" b="0" i="0" kern="1200" dirty="0">
                        <a:solidFill>
                          <a:srgbClr val="FF0000"/>
                        </a:solidFill>
                        <a:effectLst/>
                        <a:latin typeface="+mn-lt"/>
                        <a:ea typeface="+mn-ea"/>
                        <a:cs typeface="+mn-cs"/>
                      </a:endParaRPr>
                    </a:p>
                  </a:txBody>
                  <a:tcPr anchor="ctr"/>
                </a:tc>
                <a:tc>
                  <a:txBody>
                    <a:bodyPr/>
                    <a:lstStyle/>
                    <a:p>
                      <a:r>
                        <a:rPr lang="en-US" sz="1400" b="1" i="0" kern="1200" dirty="0">
                          <a:solidFill>
                            <a:srgbClr val="FF0000"/>
                          </a:solidFill>
                          <a:effectLst/>
                          <a:latin typeface="+mn-lt"/>
                          <a:ea typeface="+mn-ea"/>
                          <a:cs typeface="+mn-cs"/>
                        </a:rPr>
                        <a:t>Lab 2 Due</a:t>
                      </a:r>
                    </a:p>
                    <a:p>
                      <a:r>
                        <a:rPr lang="en-US" sz="1400" b="0" i="0" kern="1200" dirty="0">
                          <a:solidFill>
                            <a:srgbClr val="FF0000"/>
                          </a:solidFill>
                          <a:effectLst/>
                          <a:latin typeface="+mn-lt"/>
                          <a:ea typeface="+mn-ea"/>
                          <a:cs typeface="+mn-cs"/>
                        </a:rPr>
                        <a:t>11:59 PM</a:t>
                      </a:r>
                    </a:p>
                  </a:txBody>
                  <a:tcPr anchor="ctr"/>
                </a:tc>
                <a:extLst>
                  <a:ext uri="{0D108BD9-81ED-4DB2-BD59-A6C34878D82A}">
                    <a16:rowId xmlns:a16="http://schemas.microsoft.com/office/drawing/2014/main" val="968755191"/>
                  </a:ext>
                </a:extLst>
              </a:tr>
              <a:tr h="370840">
                <a:tc>
                  <a:txBody>
                    <a:bodyPr/>
                    <a:lstStyle/>
                    <a:p>
                      <a:pPr algn="l"/>
                      <a:r>
                        <a:rPr lang="en-US" b="1" dirty="0"/>
                        <a:t>Week 2 </a:t>
                      </a:r>
                    </a:p>
                    <a:p>
                      <a:pPr algn="l"/>
                      <a:r>
                        <a:rPr lang="en-US" sz="1400" dirty="0"/>
                        <a:t>(Jan 12 - Jan 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dirty="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rgbClr val="FF0000"/>
                          </a:solidFill>
                          <a:effectLst/>
                          <a:latin typeface="+mn-lt"/>
                          <a:ea typeface="+mn-ea"/>
                          <a:cs typeface="+mn-cs"/>
                        </a:rPr>
                        <a:t>Lab 3</a:t>
                      </a:r>
                    </a:p>
                  </a:txBody>
                  <a:tcPr anchor="ctr"/>
                </a:tc>
                <a:tc>
                  <a:txBody>
                    <a:bodyPr/>
                    <a:lstStyle/>
                    <a:p>
                      <a:endParaRPr lang="nb-NO" sz="1050" b="1" dirty="0">
                        <a:solidFill>
                          <a:srgbClr val="7030A0"/>
                        </a:solidFill>
                        <a:effectLst/>
                      </a:endParaRPr>
                    </a:p>
                    <a:p>
                      <a:r>
                        <a:rPr lang="nb-NO" sz="1600" b="1" dirty="0">
                          <a:solidFill>
                            <a:srgbClr val="7030A0"/>
                          </a:solidFill>
                          <a:effectLst/>
                        </a:rPr>
                        <a:t>PRA0101</a:t>
                      </a:r>
                    </a:p>
                    <a:p>
                      <a:r>
                        <a:rPr lang="nb-NO" sz="1050" b="0" dirty="0">
                          <a:solidFill>
                            <a:srgbClr val="7030A0"/>
                          </a:solidFill>
                          <a:effectLst/>
                        </a:rPr>
                        <a:t>9:00 AM - 11:00 AM</a:t>
                      </a:r>
                    </a:p>
                    <a:p>
                      <a:r>
                        <a:rPr lang="nb-NO" sz="1600" b="1" dirty="0">
                          <a:solidFill>
                            <a:srgbClr val="0070C0"/>
                          </a:solidFill>
                          <a:effectLst/>
                        </a:rPr>
                        <a:t>PRA0103</a:t>
                      </a:r>
                    </a:p>
                    <a:p>
                      <a:r>
                        <a:rPr lang="nb-NO" sz="1050" b="0" dirty="0">
                          <a:solidFill>
                            <a:srgbClr val="0070C0"/>
                          </a:solidFill>
                          <a:effectLst/>
                        </a:rPr>
                        <a:t>3:00 PM - 5:00 PM</a:t>
                      </a:r>
                    </a:p>
                    <a:p>
                      <a:r>
                        <a:rPr lang="nb-NO" sz="1600" b="1" dirty="0">
                          <a:solidFill>
                            <a:srgbClr val="00B050"/>
                          </a:solidFill>
                          <a:effectLst/>
                        </a:rPr>
                        <a:t>PRA0107</a:t>
                      </a:r>
                    </a:p>
                    <a:p>
                      <a:r>
                        <a:rPr lang="nb-NO" sz="1050" b="0" dirty="0">
                          <a:solidFill>
                            <a:srgbClr val="00B050"/>
                          </a:solidFill>
                          <a:effectLst/>
                        </a:rPr>
                        <a:t>10:00 AM - 12:00 PM</a:t>
                      </a:r>
                    </a:p>
                    <a:p>
                      <a:r>
                        <a:rPr lang="nb-NO" sz="1600" b="1" dirty="0">
                          <a:solidFill>
                            <a:srgbClr val="E9A317"/>
                          </a:solidFill>
                          <a:effectLst/>
                        </a:rPr>
                        <a:t>PRA0108</a:t>
                      </a:r>
                    </a:p>
                    <a:p>
                      <a:r>
                        <a:rPr lang="nb-NO" sz="1050" b="0" dirty="0">
                          <a:solidFill>
                            <a:srgbClr val="E9A317"/>
                          </a:solidFill>
                          <a:effectLst/>
                        </a:rPr>
                        <a:t>1:00 PM - 3:00 PM</a:t>
                      </a:r>
                    </a:p>
                    <a:p>
                      <a:r>
                        <a:rPr lang="nb-NO" sz="1600" b="1" dirty="0">
                          <a:solidFill>
                            <a:schemeClr val="bg1">
                              <a:lumMod val="65000"/>
                              <a:lumOff val="35000"/>
                            </a:schemeClr>
                          </a:solidFill>
                          <a:effectLst/>
                        </a:rPr>
                        <a:t>PRA0109</a:t>
                      </a:r>
                    </a:p>
                    <a:p>
                      <a:r>
                        <a:rPr lang="nb-NO" sz="1050" b="0" dirty="0">
                          <a:solidFill>
                            <a:schemeClr val="bg1">
                              <a:lumMod val="65000"/>
                              <a:lumOff val="35000"/>
                            </a:schemeClr>
                          </a:solidFill>
                          <a:effectLst/>
                        </a:rPr>
                        <a:t>3:00 PM - 5:00 PM</a:t>
                      </a:r>
                    </a:p>
                    <a:p>
                      <a:r>
                        <a:rPr lang="nb-NO" sz="1600" b="1" dirty="0">
                          <a:solidFill>
                            <a:srgbClr val="FF3399"/>
                          </a:solidFill>
                          <a:effectLst/>
                        </a:rPr>
                        <a:t>PRA0110</a:t>
                      </a:r>
                    </a:p>
                    <a:p>
                      <a:r>
                        <a:rPr lang="nb-NO" sz="1050" b="0" dirty="0">
                          <a:solidFill>
                            <a:srgbClr val="FF3399"/>
                          </a:solidFill>
                          <a:effectLst/>
                        </a:rPr>
                        <a:t>3:00 PM - 5:00 PM</a:t>
                      </a:r>
                    </a:p>
                    <a:p>
                      <a:endParaRPr lang="de-DE" sz="1050" b="0" i="0" kern="1200" dirty="0">
                        <a:solidFill>
                          <a:srgbClr val="FF3399"/>
                        </a:solidFill>
                        <a:effectLst/>
                        <a:latin typeface="+mn-lt"/>
                        <a:ea typeface="+mn-ea"/>
                        <a:cs typeface="+mn-cs"/>
                      </a:endParaRPr>
                    </a:p>
                  </a:txBody>
                  <a:tcPr marL="19050" marR="19050" marT="19050" marB="19050" anchor="ctr"/>
                </a:tc>
                <a:tc>
                  <a:txBody>
                    <a:bodyPr/>
                    <a:lstStyle/>
                    <a:p>
                      <a:endParaRPr lang="nb-NO" sz="1400" dirty="0">
                        <a:solidFill>
                          <a:srgbClr val="0070C0"/>
                        </a:solidFill>
                        <a:effectLst/>
                      </a:endParaRPr>
                    </a:p>
                  </a:txBody>
                  <a:tcPr anchor="ctr"/>
                </a:tc>
                <a:tc>
                  <a:txBody>
                    <a:bodyPr/>
                    <a:lstStyle/>
                    <a:p>
                      <a:r>
                        <a:rPr lang="nb-NO" sz="1600" b="1" dirty="0">
                          <a:solidFill>
                            <a:srgbClr val="7030A0"/>
                          </a:solidFill>
                          <a:effectLst/>
                        </a:rPr>
                        <a:t>PRA0104</a:t>
                      </a:r>
                    </a:p>
                    <a:p>
                      <a:r>
                        <a:rPr lang="nb-NO" sz="1050" b="0" dirty="0">
                          <a:solidFill>
                            <a:srgbClr val="7030A0"/>
                          </a:solidFill>
                          <a:effectLst/>
                        </a:rPr>
                        <a:t>3:00 PM - 5:00 PM</a:t>
                      </a:r>
                    </a:p>
                    <a:p>
                      <a:r>
                        <a:rPr lang="nb-NO" sz="1600" b="1" dirty="0">
                          <a:solidFill>
                            <a:srgbClr val="0070C0"/>
                          </a:solidFill>
                          <a:effectLst/>
                        </a:rPr>
                        <a:t>PRA0105</a:t>
                      </a:r>
                    </a:p>
                    <a:p>
                      <a:r>
                        <a:rPr lang="nb-NO" sz="1050" b="0" dirty="0">
                          <a:solidFill>
                            <a:srgbClr val="0070C0"/>
                          </a:solidFill>
                          <a:effectLst/>
                        </a:rPr>
                        <a:t>3:00 PM - 5:00 PM</a:t>
                      </a:r>
                    </a:p>
                    <a:p>
                      <a:r>
                        <a:rPr lang="nb-NO" sz="1600" b="1" dirty="0">
                          <a:solidFill>
                            <a:srgbClr val="00B050"/>
                          </a:solidFill>
                          <a:effectLst/>
                        </a:rPr>
                        <a:t>PRA0106</a:t>
                      </a:r>
                    </a:p>
                    <a:p>
                      <a:r>
                        <a:rPr lang="nb-NO" sz="1050" b="0" dirty="0">
                          <a:solidFill>
                            <a:srgbClr val="00B050"/>
                          </a:solidFill>
                          <a:effectLst/>
                        </a:rPr>
                        <a:t>1:00 PM - 3:00 PM</a:t>
                      </a:r>
                    </a:p>
                    <a:p>
                      <a:r>
                        <a:rPr lang="nb-NO" sz="1600" b="1" dirty="0">
                          <a:solidFill>
                            <a:srgbClr val="E9A317"/>
                          </a:solidFill>
                          <a:effectLst/>
                        </a:rPr>
                        <a:t>PRA0111</a:t>
                      </a:r>
                    </a:p>
                    <a:p>
                      <a:r>
                        <a:rPr lang="nb-NO" sz="1050" b="0" dirty="0">
                          <a:solidFill>
                            <a:srgbClr val="E9A317"/>
                          </a:solidFill>
                          <a:effectLst/>
                        </a:rPr>
                        <a:t>2:00 PM - 4:00 PM</a:t>
                      </a:r>
                    </a:p>
                    <a:p>
                      <a:r>
                        <a:rPr lang="nb-NO" sz="1600" b="1" dirty="0">
                          <a:solidFill>
                            <a:schemeClr val="bg1">
                              <a:lumMod val="65000"/>
                              <a:lumOff val="35000"/>
                            </a:schemeClr>
                          </a:solidFill>
                          <a:effectLst/>
                        </a:rPr>
                        <a:t>PRA0112</a:t>
                      </a:r>
                    </a:p>
                    <a:p>
                      <a:r>
                        <a:rPr lang="nb-NO" sz="1050" b="0" dirty="0">
                          <a:solidFill>
                            <a:schemeClr val="bg1">
                              <a:lumMod val="65000"/>
                              <a:lumOff val="35000"/>
                            </a:schemeClr>
                          </a:solidFill>
                          <a:effectLst/>
                        </a:rPr>
                        <a:t>3:00 PM - 5:00 PM</a:t>
                      </a:r>
                    </a:p>
                    <a:p>
                      <a:endParaRPr lang="en-US" sz="1400" b="0" i="0" kern="1200" dirty="0">
                        <a:solidFill>
                          <a:srgbClr val="7030A0"/>
                        </a:solidFill>
                        <a:effectLst/>
                        <a:latin typeface="+mn-lt"/>
                        <a:ea typeface="+mn-ea"/>
                        <a:cs typeface="+mn-cs"/>
                      </a:endParaRPr>
                    </a:p>
                  </a:txBody>
                  <a:tcPr anchor="ctr"/>
                </a:tc>
                <a:tc>
                  <a:txBody>
                    <a:bodyPr/>
                    <a:lstStyle/>
                    <a:p>
                      <a:endParaRPr lang="en-US" sz="1400" b="0" i="0" kern="1200" dirty="0">
                        <a:solidFill>
                          <a:srgbClr val="FF0000"/>
                        </a:solidFill>
                        <a:effectLst/>
                        <a:latin typeface="+mn-lt"/>
                        <a:ea typeface="+mn-ea"/>
                        <a:cs typeface="+mn-cs"/>
                      </a:endParaRPr>
                    </a:p>
                  </a:txBody>
                  <a:tcPr anchor="ctr"/>
                </a:tc>
                <a:tc>
                  <a:txBody>
                    <a:bodyPr/>
                    <a:lstStyle/>
                    <a:p>
                      <a:r>
                        <a:rPr lang="nb-NO" sz="1600" b="1" dirty="0">
                          <a:solidFill>
                            <a:srgbClr val="7030A0"/>
                          </a:solidFill>
                          <a:effectLst/>
                        </a:rPr>
                        <a:t>PRA0102</a:t>
                      </a:r>
                    </a:p>
                    <a:p>
                      <a:r>
                        <a:rPr lang="nb-NO" sz="1050" b="0" dirty="0">
                          <a:solidFill>
                            <a:srgbClr val="7030A0"/>
                          </a:solidFill>
                          <a:effectLst/>
                        </a:rPr>
                        <a:t>11:00 AM - 1:00 PM</a:t>
                      </a:r>
                    </a:p>
                    <a:p>
                      <a:endParaRPr lang="en-US" sz="1400" b="1" i="0" kern="1200" dirty="0">
                        <a:solidFill>
                          <a:srgbClr val="FF0000"/>
                        </a:solidFill>
                        <a:effectLst/>
                        <a:latin typeface="+mn-lt"/>
                        <a:ea typeface="+mn-ea"/>
                        <a:cs typeface="+mn-cs"/>
                      </a:endParaRPr>
                    </a:p>
                  </a:txBody>
                  <a:tcPr anchor="ctr"/>
                </a:tc>
                <a:extLst>
                  <a:ext uri="{0D108BD9-81ED-4DB2-BD59-A6C34878D82A}">
                    <a16:rowId xmlns:a16="http://schemas.microsoft.com/office/drawing/2014/main" val="913346300"/>
                  </a:ext>
                </a:extLst>
              </a:tr>
            </a:tbl>
          </a:graphicData>
        </a:graphic>
      </p:graphicFrame>
      <p:sp>
        <p:nvSpPr>
          <p:cNvPr id="5" name="Content Placeholder 2">
            <a:extLst>
              <a:ext uri="{FF2B5EF4-FFF2-40B4-BE49-F238E27FC236}">
                <a16:creationId xmlns:a16="http://schemas.microsoft.com/office/drawing/2014/main" id="{14D03E32-E7AE-A5F5-ECF2-BE320E355281}"/>
              </a:ext>
            </a:extLst>
          </p:cNvPr>
          <p:cNvSpPr>
            <a:spLocks noGrp="1"/>
          </p:cNvSpPr>
          <p:nvPr>
            <p:ph idx="1"/>
          </p:nvPr>
        </p:nvSpPr>
        <p:spPr>
          <a:xfrm>
            <a:off x="8909383" y="2357795"/>
            <a:ext cx="3080085" cy="4277624"/>
          </a:xfrm>
        </p:spPr>
        <p:txBody>
          <a:bodyPr>
            <a:normAutofit/>
          </a:bodyPr>
          <a:lstStyle/>
          <a:p>
            <a:r>
              <a:rPr lang="en-CA" sz="2400" b="1" dirty="0">
                <a:solidFill>
                  <a:srgbClr val="CC99FF"/>
                </a:solidFill>
              </a:rPr>
              <a:t>Lab 0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CC99FF"/>
                </a:solidFill>
              </a:rPr>
              <a:t>Lab 1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CC99FF"/>
                </a:solidFill>
              </a:rPr>
              <a:t>Lab 2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66FF99"/>
                </a:solidFill>
              </a:rPr>
              <a:t>Lab 3 </a:t>
            </a:r>
            <a:r>
              <a:rPr lang="en-CA" sz="2400" dirty="0">
                <a:solidFill>
                  <a:srgbClr val="66FF99"/>
                </a:solidFill>
              </a:rPr>
              <a:t>(</a:t>
            </a:r>
            <a:r>
              <a:rPr lang="en-CA" sz="2400" dirty="0"/>
              <a:t>In</a:t>
            </a:r>
            <a:r>
              <a:rPr lang="en-CA" sz="2400" dirty="0">
                <a:solidFill>
                  <a:schemeClr val="accent6"/>
                </a:solidFill>
              </a:rPr>
              <a:t>-</a:t>
            </a:r>
            <a:r>
              <a:rPr lang="en-CA" sz="2400" dirty="0"/>
              <a:t>Person</a:t>
            </a:r>
            <a:r>
              <a:rPr lang="en-CA" sz="2400" dirty="0">
                <a:solidFill>
                  <a:srgbClr val="66FF99"/>
                </a:solidFill>
              </a:rPr>
              <a:t>)</a:t>
            </a:r>
            <a:r>
              <a:rPr lang="en-US" sz="2400" dirty="0">
                <a:solidFill>
                  <a:schemeClr val="accent6"/>
                </a:solidFill>
              </a:rPr>
              <a:t>.</a:t>
            </a:r>
          </a:p>
          <a:p>
            <a:r>
              <a:rPr lang="en-CA" sz="2400" b="1" dirty="0">
                <a:solidFill>
                  <a:srgbClr val="CC99FF"/>
                </a:solidFill>
              </a:rPr>
              <a:t>Lab 4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66FF99"/>
                </a:solidFill>
              </a:rPr>
              <a:t>Lab 5 </a:t>
            </a:r>
            <a:r>
              <a:rPr lang="en-CA" sz="2400" dirty="0">
                <a:solidFill>
                  <a:srgbClr val="66FF99"/>
                </a:solidFill>
              </a:rPr>
              <a:t>(</a:t>
            </a:r>
            <a:r>
              <a:rPr lang="en-CA" sz="2400" dirty="0"/>
              <a:t>In</a:t>
            </a:r>
            <a:r>
              <a:rPr lang="en-CA" sz="2400" dirty="0">
                <a:solidFill>
                  <a:schemeClr val="accent6"/>
                </a:solidFill>
              </a:rPr>
              <a:t>-</a:t>
            </a:r>
            <a:r>
              <a:rPr lang="en-CA" sz="2400" dirty="0"/>
              <a:t>Person</a:t>
            </a:r>
            <a:r>
              <a:rPr lang="en-CA" sz="2400" dirty="0">
                <a:solidFill>
                  <a:srgbClr val="66FF99"/>
                </a:solidFill>
              </a:rPr>
              <a:t>)</a:t>
            </a:r>
            <a:r>
              <a:rPr lang="en-US" sz="2400" dirty="0">
                <a:solidFill>
                  <a:schemeClr val="accent6"/>
                </a:solidFill>
              </a:rPr>
              <a:t>.</a:t>
            </a:r>
          </a:p>
          <a:p>
            <a:r>
              <a:rPr lang="en-CA" sz="2400" b="1" dirty="0">
                <a:solidFill>
                  <a:srgbClr val="CC99FF"/>
                </a:solidFill>
              </a:rPr>
              <a:t>Lab 6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CC99FF"/>
                </a:solidFill>
              </a:rPr>
              <a:t>Lab 7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r>
              <a:rPr lang="en-CA" sz="2400" b="1" dirty="0">
                <a:solidFill>
                  <a:srgbClr val="CC99FF"/>
                </a:solidFill>
              </a:rPr>
              <a:t>Lab 8 </a:t>
            </a:r>
            <a:r>
              <a:rPr lang="en-CA" sz="2400" dirty="0">
                <a:solidFill>
                  <a:srgbClr val="66FF99"/>
                </a:solidFill>
              </a:rPr>
              <a:t>(</a:t>
            </a:r>
            <a:r>
              <a:rPr lang="en-CA" sz="2400" dirty="0"/>
              <a:t>Take</a:t>
            </a:r>
            <a:r>
              <a:rPr lang="en-CA" sz="2400" dirty="0">
                <a:solidFill>
                  <a:schemeClr val="accent6"/>
                </a:solidFill>
              </a:rPr>
              <a:t>-</a:t>
            </a:r>
            <a:r>
              <a:rPr lang="en-CA" sz="2400" dirty="0"/>
              <a:t>Home</a:t>
            </a:r>
            <a:r>
              <a:rPr lang="en-CA" sz="2400" dirty="0">
                <a:solidFill>
                  <a:srgbClr val="66FF99"/>
                </a:solidFill>
              </a:rPr>
              <a:t>)</a:t>
            </a:r>
            <a:r>
              <a:rPr lang="en-US" sz="2400" dirty="0">
                <a:solidFill>
                  <a:schemeClr val="accent6"/>
                </a:solidFill>
              </a:rPr>
              <a:t>.</a:t>
            </a:r>
          </a:p>
          <a:p>
            <a:pPr marL="0" indent="0">
              <a:buNone/>
            </a:pPr>
            <a:endParaRPr lang="en-US" sz="2400" dirty="0">
              <a:solidFill>
                <a:schemeClr val="accent6"/>
              </a:solidFill>
            </a:endParaRPr>
          </a:p>
        </p:txBody>
      </p:sp>
      <p:sp>
        <p:nvSpPr>
          <p:cNvPr id="6" name="TextBox 5">
            <a:extLst>
              <a:ext uri="{FF2B5EF4-FFF2-40B4-BE49-F238E27FC236}">
                <a16:creationId xmlns:a16="http://schemas.microsoft.com/office/drawing/2014/main" id="{F8147E18-033B-FA10-E4C6-D64367ECB567}"/>
              </a:ext>
            </a:extLst>
          </p:cNvPr>
          <p:cNvSpPr txBox="1"/>
          <p:nvPr/>
        </p:nvSpPr>
        <p:spPr>
          <a:xfrm>
            <a:off x="326119" y="1840832"/>
            <a:ext cx="6377836" cy="584775"/>
          </a:xfrm>
          <a:prstGeom prst="rect">
            <a:avLst/>
          </a:prstGeom>
          <a:noFill/>
        </p:spPr>
        <p:txBody>
          <a:bodyPr wrap="none" rtlCol="0">
            <a:spAutoFit/>
          </a:bodyPr>
          <a:lstStyle/>
          <a:p>
            <a:r>
              <a:rPr lang="en-CA" sz="3200" b="1" dirty="0">
                <a:solidFill>
                  <a:srgbClr val="FFFFFF"/>
                </a:solidFill>
              </a:rPr>
              <a:t>In</a:t>
            </a:r>
            <a:r>
              <a:rPr lang="en-CA" sz="3200" b="1" dirty="0">
                <a:solidFill>
                  <a:schemeClr val="accent6"/>
                </a:solidFill>
              </a:rPr>
              <a:t>-</a:t>
            </a:r>
            <a:r>
              <a:rPr lang="en-CA" sz="3200" b="1" dirty="0">
                <a:solidFill>
                  <a:srgbClr val="FFFFFF"/>
                </a:solidFill>
              </a:rPr>
              <a:t>Person Labs </a:t>
            </a:r>
            <a:r>
              <a:rPr lang="en-CA" sz="3200" dirty="0">
                <a:solidFill>
                  <a:srgbClr val="66FF99"/>
                </a:solidFill>
              </a:rPr>
              <a:t>(</a:t>
            </a:r>
            <a:r>
              <a:rPr lang="en-CA" sz="3200" dirty="0">
                <a:solidFill>
                  <a:srgbClr val="FFFFFF"/>
                </a:solidFill>
              </a:rPr>
              <a:t>2 Labs worth 4%</a:t>
            </a:r>
            <a:r>
              <a:rPr lang="en-CA" sz="3200" dirty="0">
                <a:solidFill>
                  <a:srgbClr val="66FF99"/>
                </a:solidFill>
              </a:rPr>
              <a:t>)</a:t>
            </a:r>
          </a:p>
        </p:txBody>
      </p:sp>
      <p:sp>
        <p:nvSpPr>
          <p:cNvPr id="4" name="TextBox 3">
            <a:extLst>
              <a:ext uri="{FF2B5EF4-FFF2-40B4-BE49-F238E27FC236}">
                <a16:creationId xmlns:a16="http://schemas.microsoft.com/office/drawing/2014/main" id="{C3F99745-EAB9-385B-CCBF-63C365E42EF9}"/>
              </a:ext>
            </a:extLst>
          </p:cNvPr>
          <p:cNvSpPr txBox="1"/>
          <p:nvPr/>
        </p:nvSpPr>
        <p:spPr>
          <a:xfrm>
            <a:off x="314380" y="6205930"/>
            <a:ext cx="6140527" cy="461665"/>
          </a:xfrm>
          <a:prstGeom prst="rect">
            <a:avLst/>
          </a:prstGeom>
          <a:noFill/>
        </p:spPr>
        <p:txBody>
          <a:bodyPr wrap="none" rtlCol="0">
            <a:spAutoFit/>
          </a:bodyPr>
          <a:lstStyle/>
          <a:p>
            <a:r>
              <a:rPr lang="en-CA" sz="2400" b="1" dirty="0">
                <a:solidFill>
                  <a:srgbClr val="FFFFFF"/>
                </a:solidFill>
              </a:rPr>
              <a:t>Students </a:t>
            </a:r>
            <a:r>
              <a:rPr lang="en-CA" sz="2400" b="1" u="sng" dirty="0">
                <a:solidFill>
                  <a:srgbClr val="66FF99"/>
                </a:solidFill>
              </a:rPr>
              <a:t>MUST</a:t>
            </a:r>
            <a:r>
              <a:rPr lang="en-CA" sz="2400" b="1" dirty="0">
                <a:solidFill>
                  <a:srgbClr val="FFFFFF"/>
                </a:solidFill>
              </a:rPr>
              <a:t> attend their PRA Section</a:t>
            </a:r>
            <a:r>
              <a:rPr lang="en-CA" sz="2400" b="1" dirty="0">
                <a:solidFill>
                  <a:srgbClr val="66FF99"/>
                </a:solidFill>
              </a:rPr>
              <a:t>.</a:t>
            </a:r>
          </a:p>
        </p:txBody>
      </p:sp>
    </p:spTree>
    <p:extLst>
      <p:ext uri="{BB962C8B-B14F-4D97-AF65-F5344CB8AC3E}">
        <p14:creationId xmlns:p14="http://schemas.microsoft.com/office/powerpoint/2010/main" val="1041135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4950B-D384-D5A0-1934-A55CB285B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232C62-B672-729E-89C3-A75D1F453EA7}"/>
              </a:ext>
            </a:extLst>
          </p:cNvPr>
          <p:cNvSpPr>
            <a:spLocks noGrp="1"/>
          </p:cNvSpPr>
          <p:nvPr>
            <p:ph type="title"/>
          </p:nvPr>
        </p:nvSpPr>
        <p:spPr/>
        <p:txBody>
          <a:bodyPr>
            <a:normAutofit fontScale="90000"/>
          </a:bodyPr>
          <a:lstStyle/>
          <a:p>
            <a:r>
              <a:rPr lang="en-CA" b="1" dirty="0"/>
              <a:t>APS106 Pro Tip</a:t>
            </a:r>
            <a:r>
              <a:rPr lang="en-CA" b="1" dirty="0">
                <a:solidFill>
                  <a:schemeClr val="accent6"/>
                </a:solidFill>
              </a:rPr>
              <a:t>.</a:t>
            </a:r>
          </a:p>
        </p:txBody>
      </p:sp>
      <p:pic>
        <p:nvPicPr>
          <p:cNvPr id="5" name="Picture 4">
            <a:extLst>
              <a:ext uri="{FF2B5EF4-FFF2-40B4-BE49-F238E27FC236}">
                <a16:creationId xmlns:a16="http://schemas.microsoft.com/office/drawing/2014/main" id="{E05E243A-406D-8360-1219-FE414DA86156}"/>
              </a:ext>
            </a:extLst>
          </p:cNvPr>
          <p:cNvPicPr>
            <a:picLocks noChangeAspect="1"/>
          </p:cNvPicPr>
          <p:nvPr/>
        </p:nvPicPr>
        <p:blipFill>
          <a:blip r:embed="rId2"/>
          <a:stretch>
            <a:fillRect/>
          </a:stretch>
        </p:blipFill>
        <p:spPr>
          <a:xfrm>
            <a:off x="838200" y="1806863"/>
            <a:ext cx="7810500" cy="4741315"/>
          </a:xfrm>
          <a:prstGeom prst="rect">
            <a:avLst/>
          </a:prstGeom>
          <a:ln w="12700">
            <a:solidFill>
              <a:schemeClr val="accent6"/>
            </a:solidFill>
          </a:ln>
        </p:spPr>
      </p:pic>
      <p:sp>
        <p:nvSpPr>
          <p:cNvPr id="3" name="Rectangle 2">
            <a:extLst>
              <a:ext uri="{FF2B5EF4-FFF2-40B4-BE49-F238E27FC236}">
                <a16:creationId xmlns:a16="http://schemas.microsoft.com/office/drawing/2014/main" id="{11682287-0B3D-F324-FDA1-507D3CEB9232}"/>
              </a:ext>
            </a:extLst>
          </p:cNvPr>
          <p:cNvSpPr/>
          <p:nvPr/>
        </p:nvSpPr>
        <p:spPr>
          <a:xfrm>
            <a:off x="853440" y="4991100"/>
            <a:ext cx="7787640" cy="586740"/>
          </a:xfrm>
          <a:prstGeom prst="rect">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B027D236-9716-6BB9-E664-2E165E95B1E8}"/>
              </a:ext>
            </a:extLst>
          </p:cNvPr>
          <p:cNvSpPr txBox="1"/>
          <p:nvPr/>
        </p:nvSpPr>
        <p:spPr>
          <a:xfrm>
            <a:off x="8938260" y="4930527"/>
            <a:ext cx="2865120" cy="707886"/>
          </a:xfrm>
          <a:prstGeom prst="rect">
            <a:avLst/>
          </a:prstGeom>
          <a:noFill/>
        </p:spPr>
        <p:txBody>
          <a:bodyPr wrap="square" rtlCol="0">
            <a:spAutoFit/>
          </a:bodyPr>
          <a:lstStyle/>
          <a:p>
            <a:r>
              <a:rPr lang="en-US" sz="4000" b="1" dirty="0">
                <a:solidFill>
                  <a:srgbClr val="FFFFFF"/>
                </a:solidFill>
              </a:rPr>
              <a:t>Reflection</a:t>
            </a:r>
            <a:r>
              <a:rPr lang="en-US" sz="4000" b="1" dirty="0">
                <a:solidFill>
                  <a:schemeClr val="accent6"/>
                </a:solidFill>
              </a:rPr>
              <a:t>.</a:t>
            </a:r>
            <a:endParaRPr lang="en-CA" sz="4000" dirty="0">
              <a:solidFill>
                <a:schemeClr val="accent6"/>
              </a:solidFill>
            </a:endParaRPr>
          </a:p>
        </p:txBody>
      </p:sp>
    </p:spTree>
    <p:extLst>
      <p:ext uri="{BB962C8B-B14F-4D97-AF65-F5344CB8AC3E}">
        <p14:creationId xmlns:p14="http://schemas.microsoft.com/office/powerpoint/2010/main" val="3866344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Reflections</a:t>
            </a:r>
          </a:p>
        </p:txBody>
      </p:sp>
      <p:sp>
        <p:nvSpPr>
          <p:cNvPr id="4" name="Content Placeholder 2">
            <a:extLst>
              <a:ext uri="{FF2B5EF4-FFF2-40B4-BE49-F238E27FC236}">
                <a16:creationId xmlns:a16="http://schemas.microsoft.com/office/drawing/2014/main" id="{CA699B66-F11A-6BB6-91FC-777613EF34E1}"/>
              </a:ext>
            </a:extLst>
          </p:cNvPr>
          <p:cNvSpPr>
            <a:spLocks noGrp="1"/>
          </p:cNvSpPr>
          <p:nvPr>
            <p:ph idx="1"/>
          </p:nvPr>
        </p:nvSpPr>
        <p:spPr>
          <a:xfrm>
            <a:off x="838199" y="1825624"/>
            <a:ext cx="11145253" cy="4835479"/>
          </a:xfrm>
        </p:spPr>
        <p:txBody>
          <a:bodyPr>
            <a:normAutofit fontScale="77500" lnSpcReduction="20000"/>
          </a:bodyPr>
          <a:lstStyle/>
          <a:p>
            <a:r>
              <a:rPr lang="en-US" sz="3200" b="1" dirty="0"/>
              <a:t>What are reflections</a:t>
            </a:r>
            <a:r>
              <a:rPr lang="en-US" sz="3200" b="1" dirty="0">
                <a:solidFill>
                  <a:schemeClr val="accent6"/>
                </a:solidFill>
              </a:rPr>
              <a:t>:</a:t>
            </a:r>
          </a:p>
          <a:p>
            <a:pPr lvl="1"/>
            <a:r>
              <a:rPr lang="en-US" sz="2800" dirty="0"/>
              <a:t>There are </a:t>
            </a:r>
            <a:r>
              <a:rPr lang="en-US" sz="2800" b="1" dirty="0">
                <a:solidFill>
                  <a:srgbClr val="66FF99"/>
                </a:solidFill>
              </a:rPr>
              <a:t>13</a:t>
            </a:r>
            <a:r>
              <a:rPr lang="en-US" sz="2800" dirty="0"/>
              <a:t> reflections throughout the term</a:t>
            </a:r>
            <a:r>
              <a:rPr lang="en-US" sz="2800" dirty="0">
                <a:solidFill>
                  <a:schemeClr val="accent6"/>
                </a:solidFill>
              </a:rPr>
              <a:t>.</a:t>
            </a:r>
          </a:p>
          <a:p>
            <a:pPr lvl="1"/>
            <a:r>
              <a:rPr lang="en-US" sz="2800" dirty="0"/>
              <a:t>Reflections are worth a total of</a:t>
            </a:r>
            <a:r>
              <a:rPr lang="en-US" sz="2800" b="1" dirty="0">
                <a:solidFill>
                  <a:srgbClr val="66FF99"/>
                </a:solidFill>
              </a:rPr>
              <a:t> 2% </a:t>
            </a:r>
            <a:r>
              <a:rPr lang="en-US" sz="2800" dirty="0"/>
              <a:t>of your final grade</a:t>
            </a:r>
            <a:r>
              <a:rPr lang="en-US" sz="2800" dirty="0">
                <a:solidFill>
                  <a:schemeClr val="accent6"/>
                </a:solidFill>
              </a:rPr>
              <a:t>.</a:t>
            </a:r>
          </a:p>
          <a:p>
            <a:pPr lvl="1"/>
            <a:r>
              <a:rPr lang="en-US" sz="2800" dirty="0"/>
              <a:t>Full marks for successful completion of all reflections</a:t>
            </a:r>
            <a:r>
              <a:rPr lang="en-US" sz="2800" dirty="0">
                <a:solidFill>
                  <a:schemeClr val="accent6"/>
                </a:solidFill>
              </a:rPr>
              <a:t>.</a:t>
            </a:r>
          </a:p>
          <a:p>
            <a:pPr lvl="1"/>
            <a:r>
              <a:rPr lang="en-US" sz="2800" dirty="0"/>
              <a:t>Reflections are used to take the pulse of students in the course</a:t>
            </a:r>
            <a:r>
              <a:rPr lang="en-US" sz="2800" dirty="0">
                <a:solidFill>
                  <a:schemeClr val="accent6"/>
                </a:solidFill>
              </a:rPr>
              <a:t>.</a:t>
            </a:r>
          </a:p>
          <a:p>
            <a:pPr lvl="1"/>
            <a:r>
              <a:rPr lang="en-US" sz="2800" dirty="0"/>
              <a:t>Insights from reflections are used to iteratively improve the course week</a:t>
            </a:r>
            <a:r>
              <a:rPr lang="en-US" sz="2800" dirty="0">
                <a:solidFill>
                  <a:schemeClr val="accent6"/>
                </a:solidFill>
              </a:rPr>
              <a:t>-</a:t>
            </a:r>
            <a:r>
              <a:rPr lang="en-US" sz="2800" dirty="0"/>
              <a:t>by</a:t>
            </a:r>
            <a:r>
              <a:rPr lang="en-US" sz="2800" dirty="0">
                <a:solidFill>
                  <a:schemeClr val="accent6"/>
                </a:solidFill>
              </a:rPr>
              <a:t>-</a:t>
            </a:r>
            <a:r>
              <a:rPr lang="en-US" sz="2800" dirty="0"/>
              <a:t>week</a:t>
            </a:r>
            <a:r>
              <a:rPr lang="en-US" sz="2800" dirty="0">
                <a:solidFill>
                  <a:schemeClr val="accent6"/>
                </a:solidFill>
              </a:rPr>
              <a:t>.</a:t>
            </a:r>
          </a:p>
          <a:p>
            <a:pPr lvl="1"/>
            <a:r>
              <a:rPr lang="en-US" sz="2800" dirty="0"/>
              <a:t>Reflections are there to help you</a:t>
            </a:r>
            <a:r>
              <a:rPr lang="en-US" sz="2800" dirty="0">
                <a:solidFill>
                  <a:schemeClr val="accent6"/>
                </a:solidFill>
              </a:rPr>
              <a:t>,</a:t>
            </a:r>
            <a:r>
              <a:rPr lang="en-US" sz="2800" dirty="0"/>
              <a:t> so please answer honestly</a:t>
            </a:r>
            <a:r>
              <a:rPr lang="en-US" sz="2800" dirty="0">
                <a:solidFill>
                  <a:schemeClr val="accent6"/>
                </a:solidFill>
              </a:rPr>
              <a:t>.</a:t>
            </a:r>
          </a:p>
          <a:p>
            <a:r>
              <a:rPr lang="en-US" sz="3200" b="1" dirty="0"/>
              <a:t>Reflection include question like</a:t>
            </a:r>
            <a:r>
              <a:rPr lang="en-US" sz="3200" b="1" dirty="0">
                <a:solidFill>
                  <a:schemeClr val="accent6"/>
                </a:solidFill>
              </a:rPr>
              <a:t>:</a:t>
            </a:r>
          </a:p>
          <a:p>
            <a:pPr lvl="1"/>
            <a:r>
              <a:rPr lang="en-US" sz="2800" dirty="0"/>
              <a:t>Did you attend the lecture this week</a:t>
            </a:r>
            <a:r>
              <a:rPr lang="en-US" sz="2800" dirty="0">
                <a:solidFill>
                  <a:schemeClr val="accent6"/>
                </a:solidFill>
              </a:rPr>
              <a:t>? </a:t>
            </a:r>
            <a:r>
              <a:rPr lang="en-US" sz="2800" dirty="0"/>
              <a:t>If not, why</a:t>
            </a:r>
            <a:r>
              <a:rPr lang="en-US" sz="2800" dirty="0">
                <a:solidFill>
                  <a:schemeClr val="accent6"/>
                </a:solidFill>
              </a:rPr>
              <a:t>?  </a:t>
            </a:r>
          </a:p>
          <a:p>
            <a:pPr lvl="1"/>
            <a:r>
              <a:rPr lang="en-US" sz="2800" dirty="0"/>
              <a:t>Do you understand the topics covered this week</a:t>
            </a:r>
            <a:r>
              <a:rPr lang="en-US" sz="2800" dirty="0">
                <a:solidFill>
                  <a:schemeClr val="accent6"/>
                </a:solidFill>
              </a:rPr>
              <a:t>?</a:t>
            </a:r>
          </a:p>
          <a:p>
            <a:pPr lvl="1"/>
            <a:r>
              <a:rPr lang="en-US" sz="2800" dirty="0"/>
              <a:t>Did you attend the tutorial this week</a:t>
            </a:r>
            <a:r>
              <a:rPr lang="en-US" sz="2800" dirty="0">
                <a:solidFill>
                  <a:schemeClr val="accent6"/>
                </a:solidFill>
              </a:rPr>
              <a:t>?</a:t>
            </a:r>
          </a:p>
          <a:p>
            <a:pPr lvl="1"/>
            <a:r>
              <a:rPr lang="en-US" sz="2800" dirty="0"/>
              <a:t>Which lecture section did you attend</a:t>
            </a:r>
            <a:r>
              <a:rPr lang="en-US" sz="2800" dirty="0">
                <a:solidFill>
                  <a:schemeClr val="accent6"/>
                </a:solidFill>
              </a:rPr>
              <a:t>?</a:t>
            </a:r>
          </a:p>
          <a:p>
            <a:pPr lvl="1"/>
            <a:r>
              <a:rPr lang="en-US" sz="2800" dirty="0"/>
              <a:t>What will this code output</a:t>
            </a:r>
            <a:r>
              <a:rPr lang="en-US" sz="2800" dirty="0">
                <a:solidFill>
                  <a:schemeClr val="accent6"/>
                </a:solidFill>
              </a:rPr>
              <a:t>?</a:t>
            </a:r>
          </a:p>
          <a:p>
            <a:pPr lvl="1"/>
            <a:r>
              <a:rPr lang="en-US" sz="2800" dirty="0"/>
              <a:t>Write one word to describe how you feel about the course</a:t>
            </a:r>
            <a:r>
              <a:rPr lang="en-US" sz="2800" dirty="0">
                <a:solidFill>
                  <a:schemeClr val="accent6"/>
                </a:solidFill>
              </a:rPr>
              <a:t>.</a:t>
            </a:r>
          </a:p>
          <a:p>
            <a:endParaRPr lang="en-US" sz="3200" dirty="0">
              <a:solidFill>
                <a:schemeClr val="accent6"/>
              </a:solidFill>
            </a:endParaRPr>
          </a:p>
        </p:txBody>
      </p:sp>
    </p:spTree>
    <p:extLst>
      <p:ext uri="{BB962C8B-B14F-4D97-AF65-F5344CB8AC3E}">
        <p14:creationId xmlns:p14="http://schemas.microsoft.com/office/powerpoint/2010/main" val="3294059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udents feel like their generation has been shortchanged&quot;: How U of T  engineering dean Christopher Yip is filling the education deficit">
            <a:extLst>
              <a:ext uri="{FF2B5EF4-FFF2-40B4-BE49-F238E27FC236}">
                <a16:creationId xmlns:a16="http://schemas.microsoft.com/office/drawing/2014/main" id="{EA8EC742-4778-7FAA-9ED9-3A7FB05E77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03" r="28088"/>
          <a:stretch/>
        </p:blipFill>
        <p:spPr bwMode="auto">
          <a:xfrm>
            <a:off x="10729451" y="1884846"/>
            <a:ext cx="1041142" cy="1072361"/>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912F281-DE09-3269-E418-3FF70C2DCB7B}"/>
              </a:ext>
            </a:extLst>
          </p:cNvPr>
          <p:cNvSpPr>
            <a:spLocks noGrp="1"/>
          </p:cNvSpPr>
          <p:nvPr>
            <p:ph type="title"/>
          </p:nvPr>
        </p:nvSpPr>
        <p:spPr/>
        <p:txBody>
          <a:bodyPr>
            <a:normAutofit fontScale="90000"/>
          </a:bodyPr>
          <a:lstStyle/>
          <a:p>
            <a:r>
              <a:rPr lang="en-US" b="1" dirty="0"/>
              <a:t>My Role As An Educator</a:t>
            </a:r>
            <a:r>
              <a:rPr lang="en-US" b="1" dirty="0">
                <a:solidFill>
                  <a:schemeClr val="accent6"/>
                </a:solidFill>
              </a:rPr>
              <a:t>.</a:t>
            </a:r>
          </a:p>
        </p:txBody>
      </p:sp>
      <p:sp>
        <p:nvSpPr>
          <p:cNvPr id="6" name="Content Placeholder 2">
            <a:extLst>
              <a:ext uri="{FF2B5EF4-FFF2-40B4-BE49-F238E27FC236}">
                <a16:creationId xmlns:a16="http://schemas.microsoft.com/office/drawing/2014/main" id="{C8AD5553-F4D9-F71A-6C8A-5C1114855BC6}"/>
              </a:ext>
            </a:extLst>
          </p:cNvPr>
          <p:cNvSpPr>
            <a:spLocks noGrp="1"/>
          </p:cNvSpPr>
          <p:nvPr>
            <p:ph idx="1"/>
          </p:nvPr>
        </p:nvSpPr>
        <p:spPr>
          <a:xfrm>
            <a:off x="838200" y="1825624"/>
            <a:ext cx="5823857" cy="4835479"/>
          </a:xfrm>
        </p:spPr>
        <p:txBody>
          <a:bodyPr/>
          <a:lstStyle/>
          <a:p>
            <a:r>
              <a:rPr lang="en-US" dirty="0"/>
              <a:t>Impart Knowledge</a:t>
            </a:r>
            <a:r>
              <a:rPr lang="en-US" dirty="0">
                <a:solidFill>
                  <a:schemeClr val="accent3"/>
                </a:solidFill>
              </a:rPr>
              <a:t>.</a:t>
            </a:r>
          </a:p>
          <a:p>
            <a:r>
              <a:rPr lang="en-US" dirty="0"/>
              <a:t>Teach skills</a:t>
            </a:r>
            <a:r>
              <a:rPr lang="en-US" dirty="0">
                <a:solidFill>
                  <a:schemeClr val="accent3"/>
                </a:solidFill>
              </a:rPr>
              <a:t>.</a:t>
            </a:r>
          </a:p>
          <a:p>
            <a:r>
              <a:rPr lang="en-US" dirty="0"/>
              <a:t>Build confidence</a:t>
            </a:r>
            <a:r>
              <a:rPr lang="en-US" dirty="0">
                <a:solidFill>
                  <a:schemeClr val="accent3"/>
                </a:solidFill>
              </a:rPr>
              <a:t>.</a:t>
            </a:r>
          </a:p>
          <a:p>
            <a:r>
              <a:rPr lang="en-US" dirty="0"/>
              <a:t>Inspire young minds</a:t>
            </a:r>
            <a:r>
              <a:rPr lang="en-US" dirty="0">
                <a:solidFill>
                  <a:schemeClr val="accent3"/>
                </a:solidFill>
              </a:rPr>
              <a:t>.</a:t>
            </a:r>
          </a:p>
          <a:p>
            <a:r>
              <a:rPr lang="en-US" dirty="0"/>
              <a:t>Train leaders</a:t>
            </a:r>
            <a:r>
              <a:rPr lang="en-US" dirty="0">
                <a:solidFill>
                  <a:schemeClr val="accent3"/>
                </a:solidFill>
              </a:rPr>
              <a:t>.</a:t>
            </a:r>
          </a:p>
          <a:p>
            <a:r>
              <a:rPr lang="en-US" sz="3200" b="1" dirty="0"/>
              <a:t>Build great products</a:t>
            </a:r>
            <a:r>
              <a:rPr lang="en-US" sz="3200" b="1" dirty="0">
                <a:solidFill>
                  <a:schemeClr val="accent3"/>
                </a:solidFill>
              </a:rPr>
              <a:t>.</a:t>
            </a:r>
          </a:p>
          <a:p>
            <a:endParaRPr lang="en-US" dirty="0"/>
          </a:p>
          <a:p>
            <a:endParaRPr lang="en-US" dirty="0"/>
          </a:p>
        </p:txBody>
      </p:sp>
      <p:pic>
        <p:nvPicPr>
          <p:cNvPr id="3074" name="Picture 2" descr="Opinion: The remedy for controversial speech is more speech - The Globe and  Mail">
            <a:extLst>
              <a:ext uri="{FF2B5EF4-FFF2-40B4-BE49-F238E27FC236}">
                <a16:creationId xmlns:a16="http://schemas.microsoft.com/office/drawing/2014/main" id="{1523CFE1-F0C1-C6D4-5A84-FAF8A10C29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01" r="19454"/>
          <a:stretch/>
        </p:blipFill>
        <p:spPr bwMode="auto">
          <a:xfrm>
            <a:off x="10729451" y="707617"/>
            <a:ext cx="1041142" cy="1040586"/>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Picture 2" descr="Sebastian Goodfellow">
            <a:extLst>
              <a:ext uri="{FF2B5EF4-FFF2-40B4-BE49-F238E27FC236}">
                <a16:creationId xmlns:a16="http://schemas.microsoft.com/office/drawing/2014/main" id="{B2CB0585-4BEB-E31B-9067-3E7C8CBDA1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9454" y="5465907"/>
            <a:ext cx="1041141" cy="104114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2D2D-E3E2-3832-10D0-D687DDE60D8B}"/>
              </a:ext>
            </a:extLst>
          </p:cNvPr>
          <p:cNvSpPr txBox="1"/>
          <p:nvPr/>
        </p:nvSpPr>
        <p:spPr>
          <a:xfrm>
            <a:off x="8092687" y="1028007"/>
            <a:ext cx="2474524" cy="646331"/>
          </a:xfrm>
          <a:prstGeom prst="rect">
            <a:avLst/>
          </a:prstGeom>
          <a:noFill/>
        </p:spPr>
        <p:txBody>
          <a:bodyPr wrap="none" rtlCol="0">
            <a:spAutoFit/>
          </a:bodyPr>
          <a:lstStyle/>
          <a:p>
            <a:pPr algn="r"/>
            <a:r>
              <a:rPr lang="en-US" b="1">
                <a:solidFill>
                  <a:srgbClr val="FFFFFF"/>
                </a:solidFill>
              </a:rPr>
              <a:t>Chief Product Officer</a:t>
            </a:r>
          </a:p>
          <a:p>
            <a:pPr algn="r"/>
            <a:r>
              <a:rPr lang="en-US" b="1">
                <a:solidFill>
                  <a:schemeClr val="tx1">
                    <a:lumMod val="60000"/>
                    <a:lumOff val="40000"/>
                  </a:schemeClr>
                </a:solidFill>
              </a:rPr>
              <a:t>President</a:t>
            </a:r>
          </a:p>
        </p:txBody>
      </p:sp>
      <p:sp>
        <p:nvSpPr>
          <p:cNvPr id="7" name="TextBox 6">
            <a:extLst>
              <a:ext uri="{FF2B5EF4-FFF2-40B4-BE49-F238E27FC236}">
                <a16:creationId xmlns:a16="http://schemas.microsoft.com/office/drawing/2014/main" id="{EAB1F063-E88D-59D5-8BDA-575D0D8C4733}"/>
              </a:ext>
            </a:extLst>
          </p:cNvPr>
          <p:cNvSpPr txBox="1"/>
          <p:nvPr/>
        </p:nvSpPr>
        <p:spPr>
          <a:xfrm>
            <a:off x="7633779" y="2250120"/>
            <a:ext cx="2933432" cy="646331"/>
          </a:xfrm>
          <a:prstGeom prst="rect">
            <a:avLst/>
          </a:prstGeom>
          <a:noFill/>
        </p:spPr>
        <p:txBody>
          <a:bodyPr wrap="none" rtlCol="0">
            <a:spAutoFit/>
          </a:bodyPr>
          <a:lstStyle/>
          <a:p>
            <a:pPr algn="r"/>
            <a:r>
              <a:rPr lang="en-US" b="1">
                <a:solidFill>
                  <a:srgbClr val="FFFFFF"/>
                </a:solidFill>
              </a:rPr>
              <a:t>Vice President of Product</a:t>
            </a:r>
          </a:p>
          <a:p>
            <a:pPr algn="r"/>
            <a:r>
              <a:rPr lang="en-US" b="1">
                <a:solidFill>
                  <a:schemeClr val="tx1">
                    <a:lumMod val="60000"/>
                    <a:lumOff val="40000"/>
                  </a:schemeClr>
                </a:solidFill>
              </a:rPr>
              <a:t>Dean</a:t>
            </a:r>
            <a:endParaRPr lang="en-US" b="1">
              <a:solidFill>
                <a:srgbClr val="FFFFFF"/>
              </a:solidFill>
            </a:endParaRPr>
          </a:p>
        </p:txBody>
      </p:sp>
      <p:sp>
        <p:nvSpPr>
          <p:cNvPr id="8" name="TextBox 7">
            <a:extLst>
              <a:ext uri="{FF2B5EF4-FFF2-40B4-BE49-F238E27FC236}">
                <a16:creationId xmlns:a16="http://schemas.microsoft.com/office/drawing/2014/main" id="{555E0789-14AF-F74D-EC3E-A6C6D278285A}"/>
              </a:ext>
            </a:extLst>
          </p:cNvPr>
          <p:cNvSpPr txBox="1"/>
          <p:nvPr/>
        </p:nvSpPr>
        <p:spPr>
          <a:xfrm>
            <a:off x="8122437" y="3455061"/>
            <a:ext cx="2444773" cy="646331"/>
          </a:xfrm>
          <a:prstGeom prst="rect">
            <a:avLst/>
          </a:prstGeom>
          <a:noFill/>
        </p:spPr>
        <p:txBody>
          <a:bodyPr wrap="none" rtlCol="0">
            <a:spAutoFit/>
          </a:bodyPr>
          <a:lstStyle/>
          <a:p>
            <a:pPr algn="r"/>
            <a:r>
              <a:rPr lang="en-US" b="1">
                <a:solidFill>
                  <a:srgbClr val="FFFFFF"/>
                </a:solidFill>
              </a:rPr>
              <a:t>Director of Product</a:t>
            </a:r>
          </a:p>
          <a:p>
            <a:pPr algn="r"/>
            <a:r>
              <a:rPr lang="en-US" b="1">
                <a:solidFill>
                  <a:schemeClr val="tx1">
                    <a:lumMod val="60000"/>
                    <a:lumOff val="40000"/>
                  </a:schemeClr>
                </a:solidFill>
              </a:rPr>
              <a:t>Vice Dean</a:t>
            </a:r>
            <a:r>
              <a:rPr lang="en-US" b="1">
                <a:solidFill>
                  <a:schemeClr val="accent6"/>
                </a:solidFill>
              </a:rPr>
              <a:t>,</a:t>
            </a:r>
            <a:r>
              <a:rPr lang="en-US" b="1">
                <a:solidFill>
                  <a:schemeClr val="tx1">
                    <a:lumMod val="60000"/>
                    <a:lumOff val="40000"/>
                  </a:schemeClr>
                </a:solidFill>
              </a:rPr>
              <a:t> First Year</a:t>
            </a:r>
            <a:endParaRPr lang="en-US" b="1">
              <a:solidFill>
                <a:srgbClr val="FFFFFF"/>
              </a:solidFill>
            </a:endParaRPr>
          </a:p>
        </p:txBody>
      </p:sp>
      <p:sp>
        <p:nvSpPr>
          <p:cNvPr id="9" name="TextBox 8">
            <a:extLst>
              <a:ext uri="{FF2B5EF4-FFF2-40B4-BE49-F238E27FC236}">
                <a16:creationId xmlns:a16="http://schemas.microsoft.com/office/drawing/2014/main" id="{383AB622-97B1-9678-99FD-7F8C2E3BF4AF}"/>
              </a:ext>
            </a:extLst>
          </p:cNvPr>
          <p:cNvSpPr txBox="1"/>
          <p:nvPr/>
        </p:nvSpPr>
        <p:spPr>
          <a:xfrm>
            <a:off x="8335060" y="4604022"/>
            <a:ext cx="2232150" cy="646331"/>
          </a:xfrm>
          <a:prstGeom prst="rect">
            <a:avLst/>
          </a:prstGeom>
          <a:noFill/>
        </p:spPr>
        <p:txBody>
          <a:bodyPr wrap="none" rtlCol="0">
            <a:spAutoFit/>
          </a:bodyPr>
          <a:lstStyle/>
          <a:p>
            <a:pPr algn="r"/>
            <a:r>
              <a:rPr lang="en-US" b="1">
                <a:solidFill>
                  <a:srgbClr val="FFFFFF"/>
                </a:solidFill>
              </a:rPr>
              <a:t>Product Manager</a:t>
            </a:r>
          </a:p>
          <a:p>
            <a:pPr algn="r"/>
            <a:r>
              <a:rPr lang="en-US" b="1">
                <a:solidFill>
                  <a:schemeClr val="tx1">
                    <a:lumMod val="60000"/>
                    <a:lumOff val="40000"/>
                  </a:schemeClr>
                </a:solidFill>
              </a:rPr>
              <a:t>Director</a:t>
            </a:r>
            <a:r>
              <a:rPr lang="en-US" b="1">
                <a:solidFill>
                  <a:schemeClr val="accent6"/>
                </a:solidFill>
              </a:rPr>
              <a:t>,</a:t>
            </a:r>
            <a:r>
              <a:rPr lang="en-US" b="1">
                <a:solidFill>
                  <a:schemeClr val="tx1">
                    <a:lumMod val="60000"/>
                    <a:lumOff val="40000"/>
                  </a:schemeClr>
                </a:solidFill>
              </a:rPr>
              <a:t> First Year</a:t>
            </a:r>
            <a:endParaRPr lang="en-US" b="1">
              <a:solidFill>
                <a:srgbClr val="FFFFFF"/>
              </a:solidFill>
            </a:endParaRPr>
          </a:p>
        </p:txBody>
      </p:sp>
      <p:sp>
        <p:nvSpPr>
          <p:cNvPr id="10" name="TextBox 9">
            <a:extLst>
              <a:ext uri="{FF2B5EF4-FFF2-40B4-BE49-F238E27FC236}">
                <a16:creationId xmlns:a16="http://schemas.microsoft.com/office/drawing/2014/main" id="{786706E2-F568-0678-B8A4-0C9C41EB5B3B}"/>
              </a:ext>
            </a:extLst>
          </p:cNvPr>
          <p:cNvSpPr txBox="1"/>
          <p:nvPr/>
        </p:nvSpPr>
        <p:spPr>
          <a:xfrm>
            <a:off x="8748228" y="5783151"/>
            <a:ext cx="1818831" cy="646331"/>
          </a:xfrm>
          <a:prstGeom prst="rect">
            <a:avLst/>
          </a:prstGeom>
          <a:noFill/>
        </p:spPr>
        <p:txBody>
          <a:bodyPr wrap="none" rtlCol="0">
            <a:spAutoFit/>
          </a:bodyPr>
          <a:lstStyle/>
          <a:p>
            <a:pPr algn="r"/>
            <a:r>
              <a:rPr lang="en-US" b="1" dirty="0">
                <a:solidFill>
                  <a:srgbClr val="FFFFFF"/>
                </a:solidFill>
              </a:rPr>
              <a:t>Product Owner</a:t>
            </a:r>
          </a:p>
          <a:p>
            <a:pPr algn="r"/>
            <a:r>
              <a:rPr lang="en-US" b="1" dirty="0">
                <a:solidFill>
                  <a:schemeClr val="tx1">
                    <a:lumMod val="60000"/>
                    <a:lumOff val="40000"/>
                  </a:schemeClr>
                </a:solidFill>
              </a:rPr>
              <a:t>Instructor</a:t>
            </a:r>
            <a:endParaRPr lang="en-US" b="1" dirty="0">
              <a:solidFill>
                <a:srgbClr val="FFFFFF"/>
              </a:solidFill>
            </a:endParaRPr>
          </a:p>
        </p:txBody>
      </p:sp>
      <p:pic>
        <p:nvPicPr>
          <p:cNvPr id="5" name="Picture 2" descr="Prof. Chirag Variawa (@ChiragVariawa) / Twitter">
            <a:extLst>
              <a:ext uri="{FF2B5EF4-FFF2-40B4-BE49-F238E27FC236}">
                <a16:creationId xmlns:a16="http://schemas.microsoft.com/office/drawing/2014/main" id="{F44F595C-1EB1-2CC7-62AC-94F9858D38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29451" y="4292338"/>
            <a:ext cx="1041142" cy="1041142"/>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 name="Picture 4" descr="Dawn Kilkenny - University of Toronto Biomedical Engineering">
            <a:extLst>
              <a:ext uri="{FF2B5EF4-FFF2-40B4-BE49-F238E27FC236}">
                <a16:creationId xmlns:a16="http://schemas.microsoft.com/office/drawing/2014/main" id="{D40C2310-11E5-B37B-7316-745737AFAD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0008" y="3107232"/>
            <a:ext cx="1040585" cy="1040585"/>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547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12F281-DE09-3269-E418-3FF70C2DCB7B}"/>
              </a:ext>
            </a:extLst>
          </p:cNvPr>
          <p:cNvSpPr>
            <a:spLocks noGrp="1"/>
          </p:cNvSpPr>
          <p:nvPr>
            <p:ph type="title"/>
          </p:nvPr>
        </p:nvSpPr>
        <p:spPr/>
        <p:txBody>
          <a:bodyPr>
            <a:normAutofit fontScale="90000"/>
          </a:bodyPr>
          <a:lstStyle/>
          <a:p>
            <a:r>
              <a:rPr lang="en-US" b="1" dirty="0">
                <a:solidFill>
                  <a:schemeClr val="accent6"/>
                </a:solidFill>
              </a:rPr>
              <a:t>Product</a:t>
            </a:r>
            <a:r>
              <a:rPr lang="en-US" b="1" dirty="0"/>
              <a:t> Management</a:t>
            </a:r>
            <a:r>
              <a:rPr lang="en-US" b="1" dirty="0">
                <a:solidFill>
                  <a:schemeClr val="accent6"/>
                </a:solidFill>
              </a:rPr>
              <a:t>.</a:t>
            </a:r>
          </a:p>
        </p:txBody>
      </p:sp>
      <p:pic>
        <p:nvPicPr>
          <p:cNvPr id="8194" name="Picture 2" descr="Lean Startup – Entrepreneurial Zen">
            <a:extLst>
              <a:ext uri="{FF2B5EF4-FFF2-40B4-BE49-F238E27FC236}">
                <a16:creationId xmlns:a16="http://schemas.microsoft.com/office/drawing/2014/main" id="{CEC87B26-5BFF-4B5A-E8A0-3BFF2E5EC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342" y="1722864"/>
            <a:ext cx="6929315" cy="48851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B2B519-331D-B517-B6CC-5BC55C07D21A}"/>
              </a:ext>
            </a:extLst>
          </p:cNvPr>
          <p:cNvSpPr txBox="1"/>
          <p:nvPr/>
        </p:nvSpPr>
        <p:spPr>
          <a:xfrm>
            <a:off x="9136118" y="1171069"/>
            <a:ext cx="2758965" cy="2677656"/>
          </a:xfrm>
          <a:prstGeom prst="rect">
            <a:avLst/>
          </a:prstGeom>
          <a:noFill/>
        </p:spPr>
        <p:txBody>
          <a:bodyPr wrap="square" rtlCol="0">
            <a:spAutoFit/>
          </a:bodyPr>
          <a:lstStyle/>
          <a:p>
            <a:r>
              <a:rPr lang="en-US" sz="2400" b="1">
                <a:solidFill>
                  <a:srgbClr val="FFFFFF"/>
                </a:solidFill>
              </a:rPr>
              <a:t>How do we measure a response to a new feature or a change to an existing feature</a:t>
            </a:r>
            <a:r>
              <a:rPr lang="en-US" sz="2400" b="1">
                <a:solidFill>
                  <a:schemeClr val="accent6"/>
                </a:solidFill>
              </a:rPr>
              <a:t>?</a:t>
            </a:r>
          </a:p>
          <a:p>
            <a:endParaRPr lang="en-US" sz="2400" b="1">
              <a:solidFill>
                <a:srgbClr val="FFFFFF"/>
              </a:solidFill>
            </a:endParaRPr>
          </a:p>
        </p:txBody>
      </p:sp>
      <p:cxnSp>
        <p:nvCxnSpPr>
          <p:cNvPr id="5" name="Straight Arrow Connector 4">
            <a:extLst>
              <a:ext uri="{FF2B5EF4-FFF2-40B4-BE49-F238E27FC236}">
                <a16:creationId xmlns:a16="http://schemas.microsoft.com/office/drawing/2014/main" id="{6301C8E3-E8F6-4286-DAF6-99C502D66B65}"/>
              </a:ext>
            </a:extLst>
          </p:cNvPr>
          <p:cNvCxnSpPr>
            <a:cxnSpLocks/>
          </p:cNvCxnSpPr>
          <p:nvPr/>
        </p:nvCxnSpPr>
        <p:spPr>
          <a:xfrm>
            <a:off x="9309538" y="3523593"/>
            <a:ext cx="0" cy="1079938"/>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452DB5-B3D8-9A01-5445-2762E1739DE3}"/>
              </a:ext>
            </a:extLst>
          </p:cNvPr>
          <p:cNvSpPr txBox="1"/>
          <p:nvPr/>
        </p:nvSpPr>
        <p:spPr>
          <a:xfrm>
            <a:off x="668537" y="2202469"/>
            <a:ext cx="2590478" cy="1569660"/>
          </a:xfrm>
          <a:prstGeom prst="rect">
            <a:avLst/>
          </a:prstGeom>
          <a:noFill/>
        </p:spPr>
        <p:txBody>
          <a:bodyPr wrap="square" rtlCol="0">
            <a:spAutoFit/>
          </a:bodyPr>
          <a:lstStyle/>
          <a:p>
            <a:r>
              <a:rPr lang="en-US" sz="3200" b="1" dirty="0">
                <a:solidFill>
                  <a:srgbClr val="FFFFFF"/>
                </a:solidFill>
              </a:rPr>
              <a:t>We measure things</a:t>
            </a:r>
            <a:r>
              <a:rPr lang="en-US" sz="3200" b="1" dirty="0">
                <a:solidFill>
                  <a:schemeClr val="accent6"/>
                </a:solidFill>
              </a:rPr>
              <a:t>,</a:t>
            </a:r>
            <a:r>
              <a:rPr lang="en-US" sz="3200" b="1" dirty="0">
                <a:solidFill>
                  <a:srgbClr val="FFFFFF"/>
                </a:solidFill>
              </a:rPr>
              <a:t> right</a:t>
            </a:r>
            <a:r>
              <a:rPr lang="en-US" sz="3200" b="1" dirty="0">
                <a:solidFill>
                  <a:schemeClr val="accent6"/>
                </a:solidFill>
              </a:rPr>
              <a:t>?</a:t>
            </a:r>
          </a:p>
        </p:txBody>
      </p:sp>
      <p:sp>
        <p:nvSpPr>
          <p:cNvPr id="3" name="TextBox 2">
            <a:extLst>
              <a:ext uri="{FF2B5EF4-FFF2-40B4-BE49-F238E27FC236}">
                <a16:creationId xmlns:a16="http://schemas.microsoft.com/office/drawing/2014/main" id="{3385AB8F-EE39-411E-1FAA-1A274956DFF0}"/>
              </a:ext>
            </a:extLst>
          </p:cNvPr>
          <p:cNvSpPr txBox="1"/>
          <p:nvPr/>
        </p:nvSpPr>
        <p:spPr>
          <a:xfrm>
            <a:off x="167952" y="5407702"/>
            <a:ext cx="2264228" cy="1200329"/>
          </a:xfrm>
          <a:prstGeom prst="rect">
            <a:avLst/>
          </a:prstGeom>
          <a:noFill/>
        </p:spPr>
        <p:txBody>
          <a:bodyPr wrap="square" rtlCol="0">
            <a:spAutoFit/>
          </a:bodyPr>
          <a:lstStyle/>
          <a:p>
            <a:r>
              <a:rPr lang="en-US" dirty="0">
                <a:solidFill>
                  <a:srgbClr val="FFFFFF"/>
                </a:solidFill>
              </a:rPr>
              <a:t>How we teach undergrad engineers how to design</a:t>
            </a:r>
            <a:r>
              <a:rPr lang="en-US" dirty="0">
                <a:solidFill>
                  <a:schemeClr val="accent6"/>
                </a:solidFill>
              </a:rPr>
              <a:t>.</a:t>
            </a:r>
          </a:p>
        </p:txBody>
      </p:sp>
    </p:spTree>
    <p:extLst>
      <p:ext uri="{BB962C8B-B14F-4D97-AF65-F5344CB8AC3E}">
        <p14:creationId xmlns:p14="http://schemas.microsoft.com/office/powerpoint/2010/main" val="63732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I Foundation Models for Science Workshop 2025">
            <a:extLst>
              <a:ext uri="{FF2B5EF4-FFF2-40B4-BE49-F238E27FC236}">
                <a16:creationId xmlns:a16="http://schemas.microsoft.com/office/drawing/2014/main" id="{CEE4F336-FC7A-F425-2E95-C25B6CF36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737" y="757801"/>
            <a:ext cx="2572762" cy="2621979"/>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Chris</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0" y="1825624"/>
            <a:ext cx="7979979" cy="4835479"/>
          </a:xfrm>
        </p:spPr>
        <p:txBody>
          <a:bodyPr/>
          <a:lstStyle/>
          <a:p>
            <a:r>
              <a:rPr lang="en-US" dirty="0"/>
              <a:t>TODO</a:t>
            </a:r>
          </a:p>
          <a:p>
            <a:endParaRPr lang="en-US" dirty="0">
              <a:solidFill>
                <a:schemeClr val="accent2"/>
              </a:solidFill>
            </a:endParaRPr>
          </a:p>
        </p:txBody>
      </p:sp>
    </p:spTree>
    <p:extLst>
      <p:ext uri="{BB962C8B-B14F-4D97-AF65-F5344CB8AC3E}">
        <p14:creationId xmlns:p14="http://schemas.microsoft.com/office/powerpoint/2010/main" val="3120525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Reflections Schedule</a:t>
            </a:r>
          </a:p>
        </p:txBody>
      </p:sp>
      <p:graphicFrame>
        <p:nvGraphicFramePr>
          <p:cNvPr id="3" name="Table 5">
            <a:extLst>
              <a:ext uri="{FF2B5EF4-FFF2-40B4-BE49-F238E27FC236}">
                <a16:creationId xmlns:a16="http://schemas.microsoft.com/office/drawing/2014/main" id="{DC314F10-8F0D-4A32-927B-A2D12DB49561}"/>
              </a:ext>
            </a:extLst>
          </p:cNvPr>
          <p:cNvGraphicFramePr>
            <a:graphicFrameLocks noGrp="1"/>
          </p:cNvGraphicFramePr>
          <p:nvPr>
            <p:extLst>
              <p:ext uri="{D42A27DB-BD31-4B8C-83A1-F6EECF244321}">
                <p14:modId xmlns:p14="http://schemas.microsoft.com/office/powerpoint/2010/main" val="3067140009"/>
              </p:ext>
            </p:extLst>
          </p:nvPr>
        </p:nvGraphicFramePr>
        <p:xfrm>
          <a:off x="950125" y="1849392"/>
          <a:ext cx="10291750" cy="4028440"/>
        </p:xfrm>
        <a:graphic>
          <a:graphicData uri="http://schemas.openxmlformats.org/drawingml/2006/table">
            <a:tbl>
              <a:tblPr firstRow="1" bandRow="1">
                <a:tableStyleId>{5C22544A-7EE6-4342-B048-85BDC9FD1C3A}</a:tableStyleId>
              </a:tblPr>
              <a:tblGrid>
                <a:gridCol w="1470250">
                  <a:extLst>
                    <a:ext uri="{9D8B030D-6E8A-4147-A177-3AD203B41FA5}">
                      <a16:colId xmlns:a16="http://schemas.microsoft.com/office/drawing/2014/main" val="3388330576"/>
                    </a:ext>
                  </a:extLst>
                </a:gridCol>
                <a:gridCol w="1470250">
                  <a:extLst>
                    <a:ext uri="{9D8B030D-6E8A-4147-A177-3AD203B41FA5}">
                      <a16:colId xmlns:a16="http://schemas.microsoft.com/office/drawing/2014/main" val="2223785236"/>
                    </a:ext>
                  </a:extLst>
                </a:gridCol>
                <a:gridCol w="1470250">
                  <a:extLst>
                    <a:ext uri="{9D8B030D-6E8A-4147-A177-3AD203B41FA5}">
                      <a16:colId xmlns:a16="http://schemas.microsoft.com/office/drawing/2014/main" val="2673747565"/>
                    </a:ext>
                  </a:extLst>
                </a:gridCol>
                <a:gridCol w="1470250">
                  <a:extLst>
                    <a:ext uri="{9D8B030D-6E8A-4147-A177-3AD203B41FA5}">
                      <a16:colId xmlns:a16="http://schemas.microsoft.com/office/drawing/2014/main" val="969705540"/>
                    </a:ext>
                  </a:extLst>
                </a:gridCol>
                <a:gridCol w="1470250">
                  <a:extLst>
                    <a:ext uri="{9D8B030D-6E8A-4147-A177-3AD203B41FA5}">
                      <a16:colId xmlns:a16="http://schemas.microsoft.com/office/drawing/2014/main" val="2069640080"/>
                    </a:ext>
                  </a:extLst>
                </a:gridCol>
                <a:gridCol w="1470250">
                  <a:extLst>
                    <a:ext uri="{9D8B030D-6E8A-4147-A177-3AD203B41FA5}">
                      <a16:colId xmlns:a16="http://schemas.microsoft.com/office/drawing/2014/main" val="1855420731"/>
                    </a:ext>
                  </a:extLst>
                </a:gridCol>
                <a:gridCol w="1470250">
                  <a:extLst>
                    <a:ext uri="{9D8B030D-6E8A-4147-A177-3AD203B41FA5}">
                      <a16:colId xmlns:a16="http://schemas.microsoft.com/office/drawing/2014/main" val="2479618431"/>
                    </a:ext>
                  </a:extLst>
                </a:gridCol>
              </a:tblGrid>
              <a:tr h="370840">
                <a:tc>
                  <a:txBody>
                    <a:bodyPr/>
                    <a:lstStyle/>
                    <a:p>
                      <a:r>
                        <a:rPr lang="en-US" dirty="0"/>
                        <a:t>Week</a:t>
                      </a:r>
                    </a:p>
                  </a:txBody>
                  <a:tcPr/>
                </a:tc>
                <a:tc>
                  <a:txBody>
                    <a:bodyPr/>
                    <a:lstStyle/>
                    <a:p>
                      <a:r>
                        <a:rPr lang="en-US" sz="1600" dirty="0"/>
                        <a:t>Reflection</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1402846145"/>
                  </a:ext>
                </a:extLst>
              </a:tr>
              <a:tr h="370840">
                <a:tc>
                  <a:txBody>
                    <a:bodyPr/>
                    <a:lstStyle/>
                    <a:p>
                      <a:pPr algn="l"/>
                      <a:r>
                        <a:rPr lang="en-US" b="1" dirty="0"/>
                        <a:t>Week 1 </a:t>
                      </a:r>
                    </a:p>
                    <a:p>
                      <a:pPr algn="l"/>
                      <a:r>
                        <a:rPr lang="en-US" sz="1400" dirty="0"/>
                        <a:t>(Jan 5 - Jan 9)</a:t>
                      </a:r>
                    </a:p>
                  </a:txBody>
                  <a:tcPr anchor="ctr"/>
                </a:tc>
                <a:tc>
                  <a:txBody>
                    <a:bodyPr/>
                    <a:lstStyle/>
                    <a:p>
                      <a:r>
                        <a:rPr lang="en-US" b="1" dirty="0"/>
                        <a:t>Reflection 1</a:t>
                      </a:r>
                    </a:p>
                  </a:txBody>
                  <a:tcPr anchor="ctr"/>
                </a:tc>
                <a:tc>
                  <a:txBody>
                    <a:bodyPr/>
                    <a:lstStyle/>
                    <a:p>
                      <a:endParaRPr lang="en-US"/>
                    </a:p>
                  </a:txBody>
                  <a:tcPr anchor="ctr"/>
                </a:tc>
                <a:tc>
                  <a:txBody>
                    <a:bodyPr/>
                    <a:lstStyle/>
                    <a:p>
                      <a:endParaRPr lang="en-US"/>
                    </a:p>
                  </a:txBody>
                  <a:tcPr anchor="ctr"/>
                </a:tc>
                <a:tc>
                  <a:txBody>
                    <a:bodyPr/>
                    <a:lstStyle/>
                    <a:p>
                      <a:endParaRPr lang="en-US" sz="1800" b="0" i="0" kern="1200" dirty="0">
                        <a:solidFill>
                          <a:srgbClr val="FF0000"/>
                        </a:solidFill>
                        <a:effectLst/>
                        <a:latin typeface="+mn-lt"/>
                        <a:ea typeface="+mn-ea"/>
                        <a:cs typeface="+mn-cs"/>
                      </a:endParaRPr>
                    </a:p>
                  </a:txBody>
                  <a:tcPr anchor="ctr"/>
                </a:tc>
                <a:tc>
                  <a:txBody>
                    <a:bodyPr/>
                    <a:lstStyle/>
                    <a:p>
                      <a:endParaRPr lang="en-US" sz="1800" b="0" i="0" kern="1200" dirty="0">
                        <a:solidFill>
                          <a:srgbClr val="FF0000"/>
                        </a:solidFill>
                        <a:effectLst/>
                        <a:latin typeface="+mn-lt"/>
                        <a:ea typeface="+mn-ea"/>
                        <a:cs typeface="+mn-cs"/>
                      </a:endParaRPr>
                    </a:p>
                  </a:txBody>
                  <a:tcPr anchor="ctr"/>
                </a:tc>
                <a:tc>
                  <a:txBody>
                    <a:bodyPr/>
                    <a:lstStyle/>
                    <a:p>
                      <a:r>
                        <a:rPr lang="en-US" sz="1800" b="1" i="0" kern="1200" dirty="0">
                          <a:solidFill>
                            <a:srgbClr val="FF0000"/>
                          </a:solidFill>
                          <a:effectLst/>
                          <a:latin typeface="+mn-lt"/>
                          <a:ea typeface="+mn-ea"/>
                          <a:cs typeface="+mn-cs"/>
                        </a:rPr>
                        <a:t>Reflection 1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nchor="ctr"/>
                </a:tc>
                <a:extLst>
                  <a:ext uri="{0D108BD9-81ED-4DB2-BD59-A6C34878D82A}">
                    <a16:rowId xmlns:a16="http://schemas.microsoft.com/office/drawing/2014/main" val="968755191"/>
                  </a:ext>
                </a:extLst>
              </a:tr>
              <a:tr h="370840">
                <a:tc>
                  <a:txBody>
                    <a:bodyPr/>
                    <a:lstStyle/>
                    <a:p>
                      <a:pPr algn="l"/>
                      <a:r>
                        <a:rPr lang="en-US" b="1" dirty="0"/>
                        <a:t>Week 2 </a:t>
                      </a:r>
                    </a:p>
                    <a:p>
                      <a:pPr algn="l"/>
                      <a:r>
                        <a:rPr lang="en-US" sz="1400" dirty="0"/>
                        <a:t>(Jan 12 - Jan 16)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Reflection 2</a:t>
                      </a:r>
                    </a:p>
                  </a:txBody>
                  <a:tcPr anchor="ctr"/>
                </a:tc>
                <a:tc>
                  <a:txBody>
                    <a:bodyPr/>
                    <a:lstStyle/>
                    <a:p>
                      <a:r>
                        <a:rPr lang="en-US" sz="1800" b="1" i="0" kern="1200" dirty="0">
                          <a:solidFill>
                            <a:srgbClr val="FF0000"/>
                          </a:solidFill>
                          <a:effectLst/>
                          <a:latin typeface="+mn-lt"/>
                          <a:ea typeface="+mn-ea"/>
                          <a:cs typeface="+mn-cs"/>
                        </a:rPr>
                        <a:t>Reflection 1 </a:t>
                      </a:r>
                      <a:r>
                        <a:rPr lang="en-US" sz="1800" b="0" i="0" kern="1200" dirty="0">
                          <a:solidFill>
                            <a:srgbClr val="FF0000"/>
                          </a:solidFill>
                          <a:effectLst/>
                          <a:latin typeface="+mn-lt"/>
                          <a:ea typeface="+mn-ea"/>
                          <a:cs typeface="+mn-cs"/>
                        </a:rPr>
                        <a:t>Due</a:t>
                      </a:r>
                    </a:p>
                    <a:p>
                      <a:r>
                        <a:rPr lang="en-US" sz="1800" b="0" i="0" kern="1200" dirty="0">
                          <a:solidFill>
                            <a:srgbClr val="FF0000"/>
                          </a:solidFill>
                          <a:effectLst/>
                          <a:latin typeface="+mn-lt"/>
                          <a:ea typeface="+mn-ea"/>
                          <a:cs typeface="+mn-cs"/>
                        </a:rPr>
                        <a:t>1:00 am</a:t>
                      </a:r>
                    </a:p>
                  </a:txBody>
                  <a:tcPr marL="19050" marR="19050" marT="19050" marB="19050" anchor="ctr"/>
                </a:tc>
                <a:tc>
                  <a:txBody>
                    <a:bodyPr/>
                    <a:lstStyle/>
                    <a:p>
                      <a:endParaRPr lang="nb-NO" sz="1800" b="0" i="0" kern="1200" dirty="0">
                        <a:solidFill>
                          <a:schemeClr val="accent1">
                            <a:lumMod val="75000"/>
                          </a:schemeClr>
                        </a:solidFill>
                        <a:effectLst/>
                        <a:latin typeface="+mn-lt"/>
                        <a:ea typeface="+mn-ea"/>
                        <a:cs typeface="+mn-cs"/>
                      </a:endParaRPr>
                    </a:p>
                  </a:txBody>
                  <a:tcPr anchor="ctr"/>
                </a:tc>
                <a:tc>
                  <a:txBody>
                    <a:bodyPr/>
                    <a:lstStyle/>
                    <a:p>
                      <a:endParaRPr lang="en-US" sz="1800" b="0" i="0" kern="1200" dirty="0">
                        <a:solidFill>
                          <a:srgbClr val="7030A0"/>
                        </a:solidFill>
                        <a:effectLst/>
                        <a:latin typeface="+mn-lt"/>
                        <a:ea typeface="+mn-ea"/>
                        <a:cs typeface="+mn-cs"/>
                      </a:endParaRPr>
                    </a:p>
                  </a:txBody>
                  <a:tcPr anchor="ctr"/>
                </a:tc>
                <a:tc>
                  <a:txBody>
                    <a:bodyPr/>
                    <a:lstStyle/>
                    <a:p>
                      <a:endParaRPr lang="en-US" sz="1800" b="0" i="0" kern="1200" dirty="0">
                        <a:solidFill>
                          <a:srgbClr val="FF0000"/>
                        </a:solidFill>
                        <a:effectLst/>
                        <a:latin typeface="+mn-lt"/>
                        <a:ea typeface="+mn-ea"/>
                        <a:cs typeface="+mn-cs"/>
                      </a:endParaRPr>
                    </a:p>
                  </a:txBody>
                  <a:tcPr anchor="ctr"/>
                </a:tc>
                <a:tc>
                  <a:txBody>
                    <a:bodyPr/>
                    <a:lstStyle/>
                    <a:p>
                      <a:r>
                        <a:rPr lang="en-US" sz="1800" b="1" i="0" kern="1200" dirty="0">
                          <a:solidFill>
                            <a:srgbClr val="FF0000"/>
                          </a:solidFill>
                          <a:effectLst/>
                          <a:latin typeface="+mn-lt"/>
                          <a:ea typeface="+mn-ea"/>
                          <a:cs typeface="+mn-cs"/>
                        </a:rPr>
                        <a:t>Reflection 2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nchor="ctr"/>
                </a:tc>
                <a:extLst>
                  <a:ext uri="{0D108BD9-81ED-4DB2-BD59-A6C34878D82A}">
                    <a16:rowId xmlns:a16="http://schemas.microsoft.com/office/drawing/2014/main" val="913346300"/>
                  </a:ext>
                </a:extLst>
              </a:tr>
              <a:tr h="370840">
                <a:tc>
                  <a:txBody>
                    <a:bodyPr/>
                    <a:lstStyle/>
                    <a:p>
                      <a:r>
                        <a:rPr lang="en-US" sz="1800" b="1" dirty="0"/>
                        <a:t>Week 3 </a:t>
                      </a:r>
                    </a:p>
                    <a:p>
                      <a:r>
                        <a:rPr lang="en-US" sz="1400" dirty="0"/>
                        <a:t>(Jan 19 - Jan 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Reflection 3</a:t>
                      </a:r>
                    </a:p>
                  </a:txBody>
                  <a:tcPr anchor="ctr"/>
                </a:tc>
                <a:tc>
                  <a:txBody>
                    <a:bodyPr/>
                    <a:lstStyle/>
                    <a:p>
                      <a:r>
                        <a:rPr lang="en-US" sz="1800" b="1" i="0" kern="1200" dirty="0">
                          <a:solidFill>
                            <a:srgbClr val="FF0000"/>
                          </a:solidFill>
                          <a:effectLst/>
                          <a:latin typeface="+mn-lt"/>
                          <a:ea typeface="+mn-ea"/>
                          <a:cs typeface="+mn-cs"/>
                        </a:rPr>
                        <a:t>Reflection 2 </a:t>
                      </a:r>
                      <a:r>
                        <a:rPr lang="en-US" sz="1800" b="0" i="0" kern="1200" dirty="0">
                          <a:solidFill>
                            <a:srgbClr val="FF0000"/>
                          </a:solidFill>
                          <a:effectLst/>
                          <a:latin typeface="+mn-lt"/>
                          <a:ea typeface="+mn-ea"/>
                          <a:cs typeface="+mn-cs"/>
                        </a:rPr>
                        <a:t>Due</a:t>
                      </a:r>
                    </a:p>
                    <a:p>
                      <a:r>
                        <a:rPr lang="en-US" sz="1800" b="0" i="0" kern="1200" dirty="0">
                          <a:solidFill>
                            <a:srgbClr val="FF0000"/>
                          </a:solidFill>
                          <a:effectLst/>
                          <a:latin typeface="+mn-lt"/>
                          <a:ea typeface="+mn-ea"/>
                          <a:cs typeface="+mn-cs"/>
                        </a:rPr>
                        <a:t>1:00 am</a:t>
                      </a:r>
                    </a:p>
                  </a:txBody>
                  <a:tcPr marL="19050" marR="19050" marT="19050" marB="19050" anchor="ctr"/>
                </a:tc>
                <a:tc>
                  <a:txBody>
                    <a:bodyPr/>
                    <a:lstStyle/>
                    <a:p>
                      <a:endParaRPr lang="nb-NO" sz="1800" b="0" i="0" kern="1200" dirty="0">
                        <a:solidFill>
                          <a:schemeClr val="accent1">
                            <a:lumMod val="75000"/>
                          </a:schemeClr>
                        </a:solidFill>
                        <a:effectLst/>
                        <a:latin typeface="+mn-lt"/>
                        <a:ea typeface="+mn-ea"/>
                        <a:cs typeface="+mn-cs"/>
                      </a:endParaRPr>
                    </a:p>
                  </a:txBody>
                  <a:tcPr anchor="ctr"/>
                </a:tc>
                <a:tc>
                  <a:txBody>
                    <a:bodyPr/>
                    <a:lstStyle/>
                    <a:p>
                      <a:endParaRPr lang="en-US" sz="1800" b="0" i="0" kern="1200" dirty="0">
                        <a:solidFill>
                          <a:srgbClr val="7030A0"/>
                        </a:solidFill>
                        <a:effectLst/>
                        <a:latin typeface="+mn-lt"/>
                        <a:ea typeface="+mn-ea"/>
                        <a:cs typeface="+mn-cs"/>
                      </a:endParaRPr>
                    </a:p>
                  </a:txBody>
                  <a:tcPr anchor="ctr"/>
                </a:tc>
                <a:tc>
                  <a:txBody>
                    <a:bodyPr/>
                    <a:lstStyle/>
                    <a:p>
                      <a:endParaRPr lang="en-US" sz="1800" b="0" i="0" kern="1200" dirty="0">
                        <a:solidFill>
                          <a:srgbClr val="FF0000"/>
                        </a:solidFill>
                        <a:effectLst/>
                        <a:latin typeface="+mn-lt"/>
                        <a:ea typeface="+mn-ea"/>
                        <a:cs typeface="+mn-cs"/>
                      </a:endParaRPr>
                    </a:p>
                  </a:txBody>
                  <a:tcPr anchor="ctr"/>
                </a:tc>
                <a:tc>
                  <a:txBody>
                    <a:bodyPr/>
                    <a:lstStyle/>
                    <a:p>
                      <a:r>
                        <a:rPr lang="en-US" sz="1800" b="1" i="0" kern="1200" dirty="0">
                          <a:solidFill>
                            <a:srgbClr val="FF0000"/>
                          </a:solidFill>
                          <a:effectLst/>
                          <a:latin typeface="+mn-lt"/>
                          <a:ea typeface="+mn-ea"/>
                          <a:cs typeface="+mn-cs"/>
                        </a:rPr>
                        <a:t>Reflection 3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nchor="ctr"/>
                </a:tc>
                <a:extLst>
                  <a:ext uri="{0D108BD9-81ED-4DB2-BD59-A6C34878D82A}">
                    <a16:rowId xmlns:a16="http://schemas.microsoft.com/office/drawing/2014/main" val="626919979"/>
                  </a:ext>
                </a:extLst>
              </a:tr>
              <a:tr h="370840">
                <a:tc>
                  <a:txBody>
                    <a:bodyPr/>
                    <a:lstStyle/>
                    <a:p>
                      <a:r>
                        <a:rPr lang="en-US" sz="1800" b="1" dirty="0"/>
                        <a:t>Week 3 </a:t>
                      </a:r>
                    </a:p>
                    <a:p>
                      <a:r>
                        <a:rPr lang="en-US" sz="1400" dirty="0"/>
                        <a:t>(Jan 26 – Jan 30)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Reflection 4</a:t>
                      </a:r>
                    </a:p>
                  </a:txBody>
                  <a:tcPr anchor="ctr"/>
                </a:tc>
                <a:tc>
                  <a:txBody>
                    <a:bodyPr/>
                    <a:lstStyle/>
                    <a:p>
                      <a:r>
                        <a:rPr lang="en-US" sz="1800" b="1" i="0" kern="1200" dirty="0">
                          <a:solidFill>
                            <a:srgbClr val="FF0000"/>
                          </a:solidFill>
                          <a:effectLst/>
                          <a:latin typeface="+mn-lt"/>
                          <a:ea typeface="+mn-ea"/>
                          <a:cs typeface="+mn-cs"/>
                        </a:rPr>
                        <a:t>Reflection 3 </a:t>
                      </a:r>
                      <a:r>
                        <a:rPr lang="en-US" sz="1800" b="0" i="0" kern="1200" dirty="0">
                          <a:solidFill>
                            <a:srgbClr val="FF0000"/>
                          </a:solidFill>
                          <a:effectLst/>
                          <a:latin typeface="+mn-lt"/>
                          <a:ea typeface="+mn-ea"/>
                          <a:cs typeface="+mn-cs"/>
                        </a:rPr>
                        <a:t>Due</a:t>
                      </a:r>
                    </a:p>
                    <a:p>
                      <a:r>
                        <a:rPr lang="en-US" sz="1800" b="0" i="0" kern="1200" dirty="0">
                          <a:solidFill>
                            <a:srgbClr val="FF0000"/>
                          </a:solidFill>
                          <a:effectLst/>
                          <a:latin typeface="+mn-lt"/>
                          <a:ea typeface="+mn-ea"/>
                          <a:cs typeface="+mn-cs"/>
                        </a:rPr>
                        <a:t>1:00 am</a:t>
                      </a:r>
                    </a:p>
                  </a:txBody>
                  <a:tcPr marL="19050" marR="19050" marT="19050" marB="19050" anchor="ctr"/>
                </a:tc>
                <a:tc>
                  <a:txBody>
                    <a:bodyPr/>
                    <a:lstStyle/>
                    <a:p>
                      <a:endParaRPr lang="nb-NO" sz="1800" b="0" i="0" kern="1200" dirty="0">
                        <a:solidFill>
                          <a:schemeClr val="accent1">
                            <a:lumMod val="75000"/>
                          </a:schemeClr>
                        </a:solidFill>
                        <a:effectLst/>
                        <a:latin typeface="+mn-lt"/>
                        <a:ea typeface="+mn-ea"/>
                        <a:cs typeface="+mn-cs"/>
                      </a:endParaRPr>
                    </a:p>
                  </a:txBody>
                  <a:tcPr anchor="ctr"/>
                </a:tc>
                <a:tc>
                  <a:txBody>
                    <a:bodyPr/>
                    <a:lstStyle/>
                    <a:p>
                      <a:endParaRPr lang="en-US" sz="1800" b="0" i="0" kern="1200" dirty="0">
                        <a:solidFill>
                          <a:srgbClr val="7030A0"/>
                        </a:solidFill>
                        <a:effectLst/>
                        <a:latin typeface="+mn-lt"/>
                        <a:ea typeface="+mn-ea"/>
                        <a:cs typeface="+mn-cs"/>
                      </a:endParaRPr>
                    </a:p>
                  </a:txBody>
                  <a:tcPr anchor="ctr"/>
                </a:tc>
                <a:tc>
                  <a:txBody>
                    <a:bodyPr/>
                    <a:lstStyle/>
                    <a:p>
                      <a:endParaRPr lang="en-US" sz="1800" b="0" i="0" kern="1200" dirty="0">
                        <a:solidFill>
                          <a:srgbClr val="FF0000"/>
                        </a:solidFill>
                        <a:effectLst/>
                        <a:latin typeface="+mn-lt"/>
                        <a:ea typeface="+mn-ea"/>
                        <a:cs typeface="+mn-cs"/>
                      </a:endParaRPr>
                    </a:p>
                  </a:txBody>
                  <a:tcPr anchor="ctr"/>
                </a:tc>
                <a:tc>
                  <a:txBody>
                    <a:bodyPr/>
                    <a:lstStyle/>
                    <a:p>
                      <a:r>
                        <a:rPr lang="en-US" sz="1800" b="1" i="0" kern="1200" dirty="0">
                          <a:solidFill>
                            <a:srgbClr val="FF0000"/>
                          </a:solidFill>
                          <a:effectLst/>
                          <a:latin typeface="+mn-lt"/>
                          <a:ea typeface="+mn-ea"/>
                          <a:cs typeface="+mn-cs"/>
                        </a:rPr>
                        <a:t>Reflection 4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nchor="ctr"/>
                </a:tc>
                <a:extLst>
                  <a:ext uri="{0D108BD9-81ED-4DB2-BD59-A6C34878D82A}">
                    <a16:rowId xmlns:a16="http://schemas.microsoft.com/office/drawing/2014/main" val="3773012618"/>
                  </a:ext>
                </a:extLst>
              </a:tr>
            </a:tbl>
          </a:graphicData>
        </a:graphic>
      </p:graphicFrame>
    </p:spTree>
    <p:extLst>
      <p:ext uri="{BB962C8B-B14F-4D97-AF65-F5344CB8AC3E}">
        <p14:creationId xmlns:p14="http://schemas.microsoft.com/office/powerpoint/2010/main" val="4288030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B8CC7-BA5C-58C7-8A3D-EB7378FEC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1EE2A-5CD7-F7A2-7337-BF0534B06CEF}"/>
              </a:ext>
            </a:extLst>
          </p:cNvPr>
          <p:cNvSpPr>
            <a:spLocks noGrp="1"/>
          </p:cNvSpPr>
          <p:nvPr>
            <p:ph type="title"/>
          </p:nvPr>
        </p:nvSpPr>
        <p:spPr/>
        <p:txBody>
          <a:bodyPr>
            <a:normAutofit fontScale="90000"/>
          </a:bodyPr>
          <a:lstStyle/>
          <a:p>
            <a:r>
              <a:rPr lang="en-CA" b="1" dirty="0"/>
              <a:t>APS106 Pro Tip</a:t>
            </a:r>
            <a:r>
              <a:rPr lang="en-CA" b="1" dirty="0">
                <a:solidFill>
                  <a:schemeClr val="accent6"/>
                </a:solidFill>
              </a:rPr>
              <a:t>.</a:t>
            </a:r>
          </a:p>
        </p:txBody>
      </p:sp>
      <p:pic>
        <p:nvPicPr>
          <p:cNvPr id="5" name="Picture 4">
            <a:extLst>
              <a:ext uri="{FF2B5EF4-FFF2-40B4-BE49-F238E27FC236}">
                <a16:creationId xmlns:a16="http://schemas.microsoft.com/office/drawing/2014/main" id="{EB864B90-2300-A1CD-DFE5-44220CEE26FF}"/>
              </a:ext>
            </a:extLst>
          </p:cNvPr>
          <p:cNvPicPr>
            <a:picLocks noChangeAspect="1"/>
          </p:cNvPicPr>
          <p:nvPr/>
        </p:nvPicPr>
        <p:blipFill>
          <a:blip r:embed="rId2"/>
          <a:stretch>
            <a:fillRect/>
          </a:stretch>
        </p:blipFill>
        <p:spPr>
          <a:xfrm>
            <a:off x="838200" y="1806863"/>
            <a:ext cx="7810500" cy="4741315"/>
          </a:xfrm>
          <a:prstGeom prst="rect">
            <a:avLst/>
          </a:prstGeom>
          <a:ln w="12700">
            <a:solidFill>
              <a:schemeClr val="accent6"/>
            </a:solidFill>
          </a:ln>
        </p:spPr>
      </p:pic>
      <p:sp>
        <p:nvSpPr>
          <p:cNvPr id="3" name="Rectangle 2">
            <a:extLst>
              <a:ext uri="{FF2B5EF4-FFF2-40B4-BE49-F238E27FC236}">
                <a16:creationId xmlns:a16="http://schemas.microsoft.com/office/drawing/2014/main" id="{8C0676D6-2899-9ABA-95B7-2D2E462328B9}"/>
              </a:ext>
            </a:extLst>
          </p:cNvPr>
          <p:cNvSpPr/>
          <p:nvPr/>
        </p:nvSpPr>
        <p:spPr>
          <a:xfrm>
            <a:off x="853440" y="5562600"/>
            <a:ext cx="7787640" cy="495300"/>
          </a:xfrm>
          <a:prstGeom prst="rect">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EE5E690B-E6B3-D014-C48F-BD65018C7E7F}"/>
              </a:ext>
            </a:extLst>
          </p:cNvPr>
          <p:cNvSpPr txBox="1"/>
          <p:nvPr/>
        </p:nvSpPr>
        <p:spPr>
          <a:xfrm>
            <a:off x="8938260" y="5456307"/>
            <a:ext cx="2865120" cy="707886"/>
          </a:xfrm>
          <a:prstGeom prst="rect">
            <a:avLst/>
          </a:prstGeom>
          <a:noFill/>
        </p:spPr>
        <p:txBody>
          <a:bodyPr wrap="square" rtlCol="0">
            <a:spAutoFit/>
          </a:bodyPr>
          <a:lstStyle/>
          <a:p>
            <a:r>
              <a:rPr lang="en-US" sz="4000" b="1" dirty="0">
                <a:solidFill>
                  <a:srgbClr val="FFFFFF"/>
                </a:solidFill>
              </a:rPr>
              <a:t>Textbook</a:t>
            </a:r>
            <a:r>
              <a:rPr lang="en-US" sz="4000" b="1" dirty="0">
                <a:solidFill>
                  <a:schemeClr val="accent6"/>
                </a:solidFill>
              </a:rPr>
              <a:t>.</a:t>
            </a:r>
            <a:endParaRPr lang="en-CA" sz="4000" dirty="0">
              <a:solidFill>
                <a:schemeClr val="accent6"/>
              </a:solidFill>
            </a:endParaRPr>
          </a:p>
        </p:txBody>
      </p:sp>
      <p:pic>
        <p:nvPicPr>
          <p:cNvPr id="8" name="Picture 7">
            <a:extLst>
              <a:ext uri="{FF2B5EF4-FFF2-40B4-BE49-F238E27FC236}">
                <a16:creationId xmlns:a16="http://schemas.microsoft.com/office/drawing/2014/main" id="{BC4A84AC-F4AE-0D0A-025F-46F089FCBA77}"/>
              </a:ext>
            </a:extLst>
          </p:cNvPr>
          <p:cNvPicPr>
            <a:picLocks noChangeAspect="1"/>
          </p:cNvPicPr>
          <p:nvPr/>
        </p:nvPicPr>
        <p:blipFill rotWithShape="1">
          <a:blip r:embed="rId3"/>
          <a:srcRect l="6018" t="30884" r="68826" b="19871"/>
          <a:stretch/>
        </p:blipFill>
        <p:spPr>
          <a:xfrm>
            <a:off x="9042269" y="1806863"/>
            <a:ext cx="2769493" cy="3388288"/>
          </a:xfrm>
          <a:prstGeom prst="rect">
            <a:avLst/>
          </a:prstGeom>
          <a:ln>
            <a:solidFill>
              <a:schemeClr val="accent6"/>
            </a:solidFill>
          </a:ln>
        </p:spPr>
      </p:pic>
      <p:sp>
        <p:nvSpPr>
          <p:cNvPr id="9" name="TextBox 8">
            <a:extLst>
              <a:ext uri="{FF2B5EF4-FFF2-40B4-BE49-F238E27FC236}">
                <a16:creationId xmlns:a16="http://schemas.microsoft.com/office/drawing/2014/main" id="{4AE4D295-96D6-BA89-133E-3C39A5C53E0B}"/>
              </a:ext>
            </a:extLst>
          </p:cNvPr>
          <p:cNvSpPr txBox="1"/>
          <p:nvPr/>
        </p:nvSpPr>
        <p:spPr>
          <a:xfrm>
            <a:off x="8695224" y="720970"/>
            <a:ext cx="2497756" cy="707886"/>
          </a:xfrm>
          <a:prstGeom prst="rect">
            <a:avLst/>
          </a:prstGeom>
          <a:noFill/>
        </p:spPr>
        <p:txBody>
          <a:bodyPr wrap="square" rtlCol="0">
            <a:spAutoFit/>
          </a:bodyPr>
          <a:lstStyle/>
          <a:p>
            <a:pPr algn="r"/>
            <a:r>
              <a:rPr lang="en-US" sz="2000" b="1" dirty="0">
                <a:solidFill>
                  <a:srgbClr val="FFFFFF"/>
                </a:solidFill>
              </a:rPr>
              <a:t>Total Coding Hours </a:t>
            </a:r>
          </a:p>
          <a:p>
            <a:pPr algn="r"/>
            <a:r>
              <a:rPr lang="en-US" sz="2000" b="1" dirty="0">
                <a:solidFill>
                  <a:srgbClr val="FFFFFF"/>
                </a:solidFill>
              </a:rPr>
              <a:t>Per Week</a:t>
            </a:r>
            <a:r>
              <a:rPr lang="en-US" sz="2000" b="1" dirty="0">
                <a:solidFill>
                  <a:schemeClr val="accent6"/>
                </a:solidFill>
              </a:rPr>
              <a:t>:</a:t>
            </a:r>
          </a:p>
        </p:txBody>
      </p:sp>
      <p:sp>
        <p:nvSpPr>
          <p:cNvPr id="10" name="TextBox 9">
            <a:extLst>
              <a:ext uri="{FF2B5EF4-FFF2-40B4-BE49-F238E27FC236}">
                <a16:creationId xmlns:a16="http://schemas.microsoft.com/office/drawing/2014/main" id="{14F6A884-B2F0-064F-4689-A6DD476F4EFA}"/>
              </a:ext>
            </a:extLst>
          </p:cNvPr>
          <p:cNvSpPr txBox="1"/>
          <p:nvPr/>
        </p:nvSpPr>
        <p:spPr>
          <a:xfrm>
            <a:off x="11260404" y="602014"/>
            <a:ext cx="668908" cy="923330"/>
          </a:xfrm>
          <a:prstGeom prst="rect">
            <a:avLst/>
          </a:prstGeom>
          <a:noFill/>
        </p:spPr>
        <p:txBody>
          <a:bodyPr wrap="square">
            <a:spAutoFit/>
          </a:bodyPr>
          <a:lstStyle/>
          <a:p>
            <a:r>
              <a:rPr lang="en-US" sz="5400" b="1" dirty="0">
                <a:solidFill>
                  <a:srgbClr val="66FF99"/>
                </a:solidFill>
              </a:rPr>
              <a:t>7</a:t>
            </a:r>
            <a:endParaRPr lang="en-CA" sz="5400" dirty="0">
              <a:solidFill>
                <a:srgbClr val="66FF99"/>
              </a:solidFill>
            </a:endParaRPr>
          </a:p>
        </p:txBody>
      </p:sp>
    </p:spTree>
    <p:extLst>
      <p:ext uri="{BB962C8B-B14F-4D97-AF65-F5344CB8AC3E}">
        <p14:creationId xmlns:p14="http://schemas.microsoft.com/office/powerpoint/2010/main" val="1597194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44180-784C-0579-5AE1-F3783B5419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1BF6B-A74A-4CC6-4CD8-A36DBEFAB921}"/>
              </a:ext>
            </a:extLst>
          </p:cNvPr>
          <p:cNvSpPr>
            <a:spLocks noGrp="1"/>
          </p:cNvSpPr>
          <p:nvPr>
            <p:ph type="title"/>
          </p:nvPr>
        </p:nvSpPr>
        <p:spPr/>
        <p:txBody>
          <a:bodyPr>
            <a:normAutofit fontScale="90000"/>
          </a:bodyPr>
          <a:lstStyle/>
          <a:p>
            <a:r>
              <a:rPr lang="en-CA" b="1" dirty="0"/>
              <a:t>APS106 Pro Tip</a:t>
            </a:r>
            <a:r>
              <a:rPr lang="en-CA" b="1" dirty="0">
                <a:solidFill>
                  <a:schemeClr val="accent6"/>
                </a:solidFill>
              </a:rPr>
              <a:t>.</a:t>
            </a:r>
          </a:p>
        </p:txBody>
      </p:sp>
      <p:pic>
        <p:nvPicPr>
          <p:cNvPr id="5" name="Picture 4">
            <a:extLst>
              <a:ext uri="{FF2B5EF4-FFF2-40B4-BE49-F238E27FC236}">
                <a16:creationId xmlns:a16="http://schemas.microsoft.com/office/drawing/2014/main" id="{7130B7B3-6F80-57B0-2CF8-F4FE4D04E686}"/>
              </a:ext>
            </a:extLst>
          </p:cNvPr>
          <p:cNvPicPr>
            <a:picLocks noChangeAspect="1"/>
          </p:cNvPicPr>
          <p:nvPr/>
        </p:nvPicPr>
        <p:blipFill>
          <a:blip r:embed="rId2"/>
          <a:stretch>
            <a:fillRect/>
          </a:stretch>
        </p:blipFill>
        <p:spPr>
          <a:xfrm>
            <a:off x="838200" y="1806863"/>
            <a:ext cx="7810500" cy="4741315"/>
          </a:xfrm>
          <a:prstGeom prst="rect">
            <a:avLst/>
          </a:prstGeom>
          <a:ln w="12700">
            <a:solidFill>
              <a:schemeClr val="accent6"/>
            </a:solidFill>
          </a:ln>
        </p:spPr>
      </p:pic>
      <p:sp>
        <p:nvSpPr>
          <p:cNvPr id="3" name="Rectangle 2">
            <a:extLst>
              <a:ext uri="{FF2B5EF4-FFF2-40B4-BE49-F238E27FC236}">
                <a16:creationId xmlns:a16="http://schemas.microsoft.com/office/drawing/2014/main" id="{EEC8ED4F-880B-C362-2199-1176F3DE6C80}"/>
              </a:ext>
            </a:extLst>
          </p:cNvPr>
          <p:cNvSpPr/>
          <p:nvPr/>
        </p:nvSpPr>
        <p:spPr>
          <a:xfrm>
            <a:off x="853440" y="6057900"/>
            <a:ext cx="7787640" cy="495300"/>
          </a:xfrm>
          <a:prstGeom prst="rect">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0E6158AB-CD63-E262-5B1C-EC31984B3A14}"/>
              </a:ext>
            </a:extLst>
          </p:cNvPr>
          <p:cNvSpPr txBox="1"/>
          <p:nvPr/>
        </p:nvSpPr>
        <p:spPr>
          <a:xfrm>
            <a:off x="8945880" y="6081147"/>
            <a:ext cx="2865120" cy="461665"/>
          </a:xfrm>
          <a:prstGeom prst="rect">
            <a:avLst/>
          </a:prstGeom>
          <a:noFill/>
        </p:spPr>
        <p:txBody>
          <a:bodyPr wrap="square" rtlCol="0">
            <a:spAutoFit/>
          </a:bodyPr>
          <a:lstStyle/>
          <a:p>
            <a:r>
              <a:rPr lang="en-US" sz="2400" b="1">
                <a:solidFill>
                  <a:srgbClr val="FFFFFF"/>
                </a:solidFill>
              </a:rPr>
              <a:t>Practice Problems</a:t>
            </a:r>
            <a:r>
              <a:rPr lang="en-US" sz="2400" b="1">
                <a:solidFill>
                  <a:schemeClr val="accent6"/>
                </a:solidFill>
              </a:rPr>
              <a:t>.</a:t>
            </a:r>
            <a:endParaRPr lang="en-CA" sz="2400" dirty="0">
              <a:solidFill>
                <a:schemeClr val="accent6"/>
              </a:solidFill>
            </a:endParaRPr>
          </a:p>
        </p:txBody>
      </p:sp>
      <p:sp>
        <p:nvSpPr>
          <p:cNvPr id="7" name="TextBox 6">
            <a:extLst>
              <a:ext uri="{FF2B5EF4-FFF2-40B4-BE49-F238E27FC236}">
                <a16:creationId xmlns:a16="http://schemas.microsoft.com/office/drawing/2014/main" id="{383632CC-B169-3942-1976-85322076D956}"/>
              </a:ext>
            </a:extLst>
          </p:cNvPr>
          <p:cNvSpPr txBox="1"/>
          <p:nvPr/>
        </p:nvSpPr>
        <p:spPr>
          <a:xfrm>
            <a:off x="8695224" y="720970"/>
            <a:ext cx="2497756" cy="707886"/>
          </a:xfrm>
          <a:prstGeom prst="rect">
            <a:avLst/>
          </a:prstGeom>
          <a:noFill/>
        </p:spPr>
        <p:txBody>
          <a:bodyPr wrap="square" rtlCol="0">
            <a:spAutoFit/>
          </a:bodyPr>
          <a:lstStyle/>
          <a:p>
            <a:pPr algn="r"/>
            <a:r>
              <a:rPr lang="en-US" sz="2000" b="1" dirty="0">
                <a:solidFill>
                  <a:srgbClr val="FFFFFF"/>
                </a:solidFill>
              </a:rPr>
              <a:t>Total Coding Hours </a:t>
            </a:r>
          </a:p>
          <a:p>
            <a:pPr algn="r"/>
            <a:r>
              <a:rPr lang="en-US" sz="2000" b="1" dirty="0">
                <a:solidFill>
                  <a:srgbClr val="FFFFFF"/>
                </a:solidFill>
              </a:rPr>
              <a:t>Per Week</a:t>
            </a:r>
            <a:r>
              <a:rPr lang="en-US" sz="2000" b="1" dirty="0">
                <a:solidFill>
                  <a:schemeClr val="accent6"/>
                </a:solidFill>
              </a:rPr>
              <a:t>:</a:t>
            </a:r>
          </a:p>
        </p:txBody>
      </p:sp>
      <p:sp>
        <p:nvSpPr>
          <p:cNvPr id="9" name="TextBox 8">
            <a:extLst>
              <a:ext uri="{FF2B5EF4-FFF2-40B4-BE49-F238E27FC236}">
                <a16:creationId xmlns:a16="http://schemas.microsoft.com/office/drawing/2014/main" id="{240A1270-62FC-B611-8C65-7125FFBDAE6D}"/>
              </a:ext>
            </a:extLst>
          </p:cNvPr>
          <p:cNvSpPr txBox="1"/>
          <p:nvPr/>
        </p:nvSpPr>
        <p:spPr>
          <a:xfrm>
            <a:off x="11260404" y="602014"/>
            <a:ext cx="668908" cy="923330"/>
          </a:xfrm>
          <a:prstGeom prst="rect">
            <a:avLst/>
          </a:prstGeom>
          <a:noFill/>
        </p:spPr>
        <p:txBody>
          <a:bodyPr wrap="square">
            <a:spAutoFit/>
          </a:bodyPr>
          <a:lstStyle/>
          <a:p>
            <a:r>
              <a:rPr lang="en-US" sz="5400" b="1" dirty="0">
                <a:solidFill>
                  <a:srgbClr val="66FF99"/>
                </a:solidFill>
              </a:rPr>
              <a:t>8</a:t>
            </a:r>
            <a:endParaRPr lang="en-CA" sz="5400" dirty="0">
              <a:solidFill>
                <a:srgbClr val="66FF99"/>
              </a:solidFill>
            </a:endParaRPr>
          </a:p>
        </p:txBody>
      </p:sp>
    </p:spTree>
    <p:extLst>
      <p:ext uri="{BB962C8B-B14F-4D97-AF65-F5344CB8AC3E}">
        <p14:creationId xmlns:p14="http://schemas.microsoft.com/office/powerpoint/2010/main" val="3279629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0DC7-3A37-4483-897F-820F900F6FCE}"/>
              </a:ext>
            </a:extLst>
          </p:cNvPr>
          <p:cNvSpPr>
            <a:spLocks noGrp="1"/>
          </p:cNvSpPr>
          <p:nvPr>
            <p:ph type="title"/>
          </p:nvPr>
        </p:nvSpPr>
        <p:spPr/>
        <p:txBody>
          <a:bodyPr>
            <a:normAutofit fontScale="90000"/>
          </a:bodyPr>
          <a:lstStyle/>
          <a:p>
            <a:r>
              <a:rPr lang="en-US" b="1" dirty="0"/>
              <a:t>Tips </a:t>
            </a:r>
            <a:r>
              <a:rPr lang="en-US" b="1" dirty="0">
                <a:solidFill>
                  <a:schemeClr val="accent6"/>
                </a:solidFill>
              </a:rPr>
              <a:t>for</a:t>
            </a:r>
            <a:r>
              <a:rPr lang="en-US" b="1" dirty="0"/>
              <a:t> Success</a:t>
            </a:r>
          </a:p>
        </p:txBody>
      </p:sp>
      <p:sp>
        <p:nvSpPr>
          <p:cNvPr id="3" name="Content Placeholder 2">
            <a:extLst>
              <a:ext uri="{FF2B5EF4-FFF2-40B4-BE49-F238E27FC236}">
                <a16:creationId xmlns:a16="http://schemas.microsoft.com/office/drawing/2014/main" id="{855E1772-A482-451E-B89F-15380C419617}"/>
              </a:ext>
            </a:extLst>
          </p:cNvPr>
          <p:cNvSpPr>
            <a:spLocks noGrp="1"/>
          </p:cNvSpPr>
          <p:nvPr>
            <p:ph idx="1"/>
          </p:nvPr>
        </p:nvSpPr>
        <p:spPr>
          <a:xfrm>
            <a:off x="838200" y="1825624"/>
            <a:ext cx="6801465" cy="4835479"/>
          </a:xfrm>
        </p:spPr>
        <p:txBody>
          <a:bodyPr>
            <a:normAutofit lnSpcReduction="10000"/>
          </a:bodyPr>
          <a:lstStyle/>
          <a:p>
            <a:r>
              <a:rPr lang="en-US" dirty="0"/>
              <a:t>Do not wait until the last minute</a:t>
            </a:r>
            <a:r>
              <a:rPr lang="en-US" dirty="0">
                <a:solidFill>
                  <a:srgbClr val="66FF99"/>
                </a:solidFill>
              </a:rPr>
              <a:t>.</a:t>
            </a:r>
            <a:r>
              <a:rPr lang="en-US" dirty="0"/>
              <a:t> </a:t>
            </a:r>
          </a:p>
          <a:p>
            <a:r>
              <a:rPr lang="en-US" dirty="0"/>
              <a:t>Programming is a </a:t>
            </a:r>
            <a:r>
              <a:rPr lang="en-US" dirty="0">
                <a:solidFill>
                  <a:schemeClr val="accent6"/>
                </a:solidFill>
              </a:rPr>
              <a:t>Language</a:t>
            </a:r>
            <a:r>
              <a:rPr lang="en-US" dirty="0">
                <a:solidFill>
                  <a:srgbClr val="66FF99"/>
                </a:solidFill>
              </a:rPr>
              <a:t>.</a:t>
            </a:r>
          </a:p>
          <a:p>
            <a:r>
              <a:rPr lang="en-US" dirty="0"/>
              <a:t>Work Together </a:t>
            </a:r>
            <a:r>
              <a:rPr lang="en-US" dirty="0">
                <a:solidFill>
                  <a:schemeClr val="accent6"/>
                </a:solidFill>
              </a:rPr>
              <a:t>(</a:t>
            </a:r>
            <a:r>
              <a:rPr lang="en-US" dirty="0"/>
              <a:t>except during the test</a:t>
            </a:r>
            <a:r>
              <a:rPr lang="en-US" dirty="0">
                <a:solidFill>
                  <a:srgbClr val="66FF99"/>
                </a:solidFill>
              </a:rPr>
              <a:t>/</a:t>
            </a:r>
            <a:r>
              <a:rPr lang="en-US" dirty="0"/>
              <a:t>exam</a:t>
            </a:r>
            <a:r>
              <a:rPr lang="en-US" dirty="0">
                <a:solidFill>
                  <a:schemeClr val="accent6"/>
                </a:solidFill>
              </a:rPr>
              <a:t>)</a:t>
            </a:r>
            <a:r>
              <a:rPr lang="en-US" dirty="0">
                <a:solidFill>
                  <a:srgbClr val="66FF99"/>
                </a:solidFill>
              </a:rPr>
              <a:t>.</a:t>
            </a:r>
            <a:endParaRPr lang="en-US" dirty="0">
              <a:solidFill>
                <a:schemeClr val="accent2"/>
              </a:solidFill>
            </a:endParaRPr>
          </a:p>
          <a:p>
            <a:r>
              <a:rPr lang="en-US" dirty="0"/>
              <a:t>Work Smart </a:t>
            </a:r>
            <a:r>
              <a:rPr lang="en-US" dirty="0">
                <a:solidFill>
                  <a:schemeClr val="accent6"/>
                </a:solidFill>
              </a:rPr>
              <a:t>(</a:t>
            </a:r>
            <a:r>
              <a:rPr lang="en-US" dirty="0"/>
              <a:t>effort doesn</a:t>
            </a:r>
            <a:r>
              <a:rPr lang="en-US" dirty="0">
                <a:solidFill>
                  <a:srgbClr val="66FF99"/>
                </a:solidFill>
              </a:rPr>
              <a:t>’</a:t>
            </a:r>
            <a:r>
              <a:rPr lang="en-US" dirty="0"/>
              <a:t>t necessarily equal progress</a:t>
            </a:r>
            <a:r>
              <a:rPr lang="en-US" dirty="0">
                <a:solidFill>
                  <a:schemeClr val="accent6"/>
                </a:solidFill>
              </a:rPr>
              <a:t>)</a:t>
            </a:r>
            <a:r>
              <a:rPr lang="en-US" dirty="0">
                <a:solidFill>
                  <a:srgbClr val="66FF99"/>
                </a:solidFill>
              </a:rPr>
              <a:t>.</a:t>
            </a:r>
          </a:p>
          <a:p>
            <a:r>
              <a:rPr lang="en-US" dirty="0"/>
              <a:t>Time Management</a:t>
            </a:r>
            <a:r>
              <a:rPr lang="en-US" dirty="0">
                <a:solidFill>
                  <a:srgbClr val="66FF99"/>
                </a:solidFill>
              </a:rPr>
              <a:t>.</a:t>
            </a:r>
          </a:p>
          <a:p>
            <a:r>
              <a:rPr lang="en-US" dirty="0"/>
              <a:t>Know when </a:t>
            </a:r>
            <a:r>
              <a:rPr lang="en-US" b="1" dirty="0">
                <a:solidFill>
                  <a:srgbClr val="66FF99"/>
                </a:solidFill>
              </a:rPr>
              <a:t>(</a:t>
            </a:r>
            <a:r>
              <a:rPr lang="en-US" b="1" dirty="0">
                <a:solidFill>
                  <a:schemeClr val="accent6"/>
                </a:solidFill>
              </a:rPr>
              <a:t>and how</a:t>
            </a:r>
            <a:r>
              <a:rPr lang="en-US" b="1" dirty="0">
                <a:solidFill>
                  <a:srgbClr val="66FF99"/>
                </a:solidFill>
              </a:rPr>
              <a:t>) </a:t>
            </a:r>
            <a:r>
              <a:rPr lang="en-US" dirty="0"/>
              <a:t>to ask for help</a:t>
            </a:r>
            <a:r>
              <a:rPr lang="en-US" dirty="0">
                <a:solidFill>
                  <a:srgbClr val="66FF99"/>
                </a:solidFill>
              </a:rPr>
              <a:t>.</a:t>
            </a:r>
            <a:endParaRPr lang="en-US" dirty="0">
              <a:solidFill>
                <a:schemeClr val="accent2"/>
              </a:solidFill>
            </a:endParaRPr>
          </a:p>
          <a:p>
            <a:pPr lvl="1"/>
            <a:r>
              <a:rPr lang="en-US" dirty="0"/>
              <a:t>Weekly Tutorials</a:t>
            </a:r>
            <a:r>
              <a:rPr lang="en-US" dirty="0">
                <a:solidFill>
                  <a:srgbClr val="66FF99"/>
                </a:solidFill>
              </a:rPr>
              <a:t>.</a:t>
            </a:r>
          </a:p>
          <a:p>
            <a:pPr lvl="1"/>
            <a:r>
              <a:rPr lang="en-US" dirty="0"/>
              <a:t>Weekly Office Hours</a:t>
            </a:r>
            <a:r>
              <a:rPr lang="en-US" dirty="0">
                <a:solidFill>
                  <a:srgbClr val="66FF99"/>
                </a:solidFill>
              </a:rPr>
              <a:t>.</a:t>
            </a:r>
          </a:p>
          <a:p>
            <a:pPr lvl="1"/>
            <a:r>
              <a:rPr lang="en-US" dirty="0"/>
              <a:t>Weekly Lab Sections</a:t>
            </a:r>
            <a:r>
              <a:rPr lang="en-US" dirty="0">
                <a:solidFill>
                  <a:srgbClr val="66FF99"/>
                </a:solidFill>
              </a:rPr>
              <a:t>.</a:t>
            </a:r>
          </a:p>
        </p:txBody>
      </p:sp>
      <p:pic>
        <p:nvPicPr>
          <p:cNvPr id="4" name="Picture 3">
            <a:extLst>
              <a:ext uri="{FF2B5EF4-FFF2-40B4-BE49-F238E27FC236}">
                <a16:creationId xmlns:a16="http://schemas.microsoft.com/office/drawing/2014/main" id="{6517A641-0507-41C6-8AB5-B0D87F8A8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43" y="828971"/>
            <a:ext cx="4788734" cy="2049914"/>
          </a:xfrm>
          <a:prstGeom prst="rect">
            <a:avLst/>
          </a:prstGeom>
          <a:ln>
            <a:solidFill>
              <a:schemeClr val="accent6"/>
            </a:solidFill>
          </a:ln>
        </p:spPr>
      </p:pic>
    </p:spTree>
    <p:extLst>
      <p:ext uri="{BB962C8B-B14F-4D97-AF65-F5344CB8AC3E}">
        <p14:creationId xmlns:p14="http://schemas.microsoft.com/office/powerpoint/2010/main" val="2900624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0DC7-3A37-4483-897F-820F900F6FCE}"/>
              </a:ext>
            </a:extLst>
          </p:cNvPr>
          <p:cNvSpPr>
            <a:spLocks noGrp="1"/>
          </p:cNvSpPr>
          <p:nvPr>
            <p:ph type="title"/>
          </p:nvPr>
        </p:nvSpPr>
        <p:spPr/>
        <p:txBody>
          <a:bodyPr>
            <a:normAutofit fontScale="90000"/>
          </a:bodyPr>
          <a:lstStyle/>
          <a:p>
            <a:r>
              <a:rPr lang="en-US" b="1" dirty="0"/>
              <a:t>Tips </a:t>
            </a:r>
            <a:r>
              <a:rPr lang="en-US" b="1" dirty="0">
                <a:solidFill>
                  <a:schemeClr val="accent6"/>
                </a:solidFill>
              </a:rPr>
              <a:t>for</a:t>
            </a:r>
            <a:r>
              <a:rPr lang="en-US" b="1" dirty="0"/>
              <a:t> Success</a:t>
            </a:r>
          </a:p>
        </p:txBody>
      </p:sp>
      <p:sp>
        <p:nvSpPr>
          <p:cNvPr id="3" name="Content Placeholder 2">
            <a:extLst>
              <a:ext uri="{FF2B5EF4-FFF2-40B4-BE49-F238E27FC236}">
                <a16:creationId xmlns:a16="http://schemas.microsoft.com/office/drawing/2014/main" id="{855E1772-A482-451E-B89F-15380C419617}"/>
              </a:ext>
            </a:extLst>
          </p:cNvPr>
          <p:cNvSpPr>
            <a:spLocks noGrp="1"/>
          </p:cNvSpPr>
          <p:nvPr>
            <p:ph idx="1"/>
          </p:nvPr>
        </p:nvSpPr>
        <p:spPr>
          <a:xfrm>
            <a:off x="838201" y="1825624"/>
            <a:ext cx="6117546" cy="4835479"/>
          </a:xfrm>
        </p:spPr>
        <p:txBody>
          <a:bodyPr>
            <a:normAutofit lnSpcReduction="10000"/>
          </a:bodyPr>
          <a:lstStyle/>
          <a:p>
            <a:r>
              <a:rPr lang="en-US" b="1" dirty="0"/>
              <a:t>86</a:t>
            </a:r>
            <a:r>
              <a:rPr lang="en-US" b="1" dirty="0">
                <a:solidFill>
                  <a:srgbClr val="66FF99"/>
                </a:solidFill>
              </a:rPr>
              <a:t>%</a:t>
            </a:r>
            <a:r>
              <a:rPr lang="en-US" b="1" dirty="0"/>
              <a:t> </a:t>
            </a:r>
            <a:r>
              <a:rPr lang="en-US" dirty="0"/>
              <a:t>of your final grade is based on two term tests and an exam</a:t>
            </a:r>
            <a:r>
              <a:rPr lang="en-US" dirty="0">
                <a:solidFill>
                  <a:schemeClr val="accent6"/>
                </a:solidFill>
              </a:rPr>
              <a:t>.</a:t>
            </a:r>
          </a:p>
          <a:p>
            <a:r>
              <a:rPr lang="en-US" dirty="0"/>
              <a:t>For these tests and exams</a:t>
            </a:r>
            <a:r>
              <a:rPr lang="en-US" dirty="0">
                <a:solidFill>
                  <a:schemeClr val="accent6"/>
                </a:solidFill>
              </a:rPr>
              <a:t>,</a:t>
            </a:r>
            <a:r>
              <a:rPr lang="en-US" dirty="0"/>
              <a:t> you</a:t>
            </a:r>
            <a:r>
              <a:rPr lang="en-US" dirty="0">
                <a:solidFill>
                  <a:schemeClr val="accent6"/>
                </a:solidFill>
              </a:rPr>
              <a:t>’</a:t>
            </a:r>
            <a:r>
              <a:rPr lang="en-US" dirty="0"/>
              <a:t>ll be asked to write code by hand</a:t>
            </a:r>
            <a:r>
              <a:rPr lang="en-US" dirty="0">
                <a:solidFill>
                  <a:schemeClr val="accent6"/>
                </a:solidFill>
              </a:rPr>
              <a:t>.</a:t>
            </a:r>
          </a:p>
          <a:p>
            <a:r>
              <a:rPr lang="en-US" dirty="0"/>
              <a:t>You will not be able to achieve a high mark by reading the textbook and lecture notes</a:t>
            </a:r>
            <a:r>
              <a:rPr lang="en-US" dirty="0">
                <a:solidFill>
                  <a:schemeClr val="accent6"/>
                </a:solidFill>
              </a:rPr>
              <a:t>.</a:t>
            </a:r>
            <a:r>
              <a:rPr lang="en-US" dirty="0"/>
              <a:t> You need to PRACTICE</a:t>
            </a:r>
            <a:r>
              <a:rPr lang="en-US" dirty="0">
                <a:solidFill>
                  <a:schemeClr val="accent6"/>
                </a:solidFill>
              </a:rPr>
              <a:t>,</a:t>
            </a:r>
            <a:r>
              <a:rPr lang="en-US" dirty="0"/>
              <a:t> PRACTICE</a:t>
            </a:r>
            <a:r>
              <a:rPr lang="en-US" dirty="0">
                <a:solidFill>
                  <a:schemeClr val="accent6"/>
                </a:solidFill>
              </a:rPr>
              <a:t>,</a:t>
            </a:r>
            <a:r>
              <a:rPr lang="en-US" dirty="0"/>
              <a:t> PRACTICE</a:t>
            </a:r>
            <a:r>
              <a:rPr lang="en-US" dirty="0">
                <a:solidFill>
                  <a:schemeClr val="accent6"/>
                </a:solidFill>
              </a:rPr>
              <a:t>!</a:t>
            </a:r>
          </a:p>
          <a:p>
            <a:r>
              <a:rPr lang="en-US" dirty="0"/>
              <a:t>How can you practice writing code</a:t>
            </a:r>
            <a:r>
              <a:rPr lang="en-US" dirty="0">
                <a:solidFill>
                  <a:schemeClr val="accent6"/>
                </a:solidFill>
              </a:rPr>
              <a:t>?</a:t>
            </a:r>
          </a:p>
          <a:p>
            <a:pPr lvl="1"/>
            <a:r>
              <a:rPr lang="en-US" b="1" dirty="0"/>
              <a:t>Lecture Breakout Sessions</a:t>
            </a:r>
            <a:r>
              <a:rPr lang="en-US" b="1" dirty="0">
                <a:solidFill>
                  <a:schemeClr val="accent6"/>
                </a:solidFill>
              </a:rPr>
              <a:t>.</a:t>
            </a:r>
          </a:p>
          <a:p>
            <a:pPr lvl="1"/>
            <a:r>
              <a:rPr lang="en-US" b="1" dirty="0"/>
              <a:t>Labs </a:t>
            </a:r>
            <a:r>
              <a:rPr lang="en-US" b="1" dirty="0">
                <a:solidFill>
                  <a:srgbClr val="66FF99"/>
                </a:solidFill>
              </a:rPr>
              <a:t>(</a:t>
            </a:r>
            <a:r>
              <a:rPr lang="en-US" b="1" dirty="0"/>
              <a:t>think of this as studying</a:t>
            </a:r>
            <a:r>
              <a:rPr lang="en-US" b="1" dirty="0">
                <a:solidFill>
                  <a:srgbClr val="66FF99"/>
                </a:solidFill>
              </a:rPr>
              <a:t>)</a:t>
            </a:r>
            <a:r>
              <a:rPr lang="en-US" b="1" dirty="0">
                <a:solidFill>
                  <a:schemeClr val="accent6"/>
                </a:solidFill>
              </a:rPr>
              <a:t>.</a:t>
            </a:r>
          </a:p>
          <a:p>
            <a:pPr lvl="1"/>
            <a:r>
              <a:rPr lang="en-US" b="1" dirty="0"/>
              <a:t>Practice Problems</a:t>
            </a:r>
            <a:r>
              <a:rPr lang="en-US" b="1" dirty="0">
                <a:solidFill>
                  <a:schemeClr val="accent6"/>
                </a:solidFill>
              </a:rPr>
              <a:t>.</a:t>
            </a:r>
          </a:p>
          <a:p>
            <a:endParaRPr lang="en-US" dirty="0">
              <a:solidFill>
                <a:schemeClr val="accent2"/>
              </a:solidFill>
            </a:endParaRPr>
          </a:p>
          <a:p>
            <a:endParaRPr lang="en-US" dirty="0">
              <a:solidFill>
                <a:schemeClr val="accent2"/>
              </a:solidFill>
            </a:endParaRPr>
          </a:p>
        </p:txBody>
      </p:sp>
      <p:pic>
        <p:nvPicPr>
          <p:cNvPr id="4" name="Picture 3">
            <a:extLst>
              <a:ext uri="{FF2B5EF4-FFF2-40B4-BE49-F238E27FC236}">
                <a16:creationId xmlns:a16="http://schemas.microsoft.com/office/drawing/2014/main" id="{6517A641-0507-41C6-8AB5-B0D87F8A8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111" y="727514"/>
            <a:ext cx="4788734" cy="2049914"/>
          </a:xfrm>
          <a:prstGeom prst="rect">
            <a:avLst/>
          </a:prstGeom>
          <a:ln>
            <a:solidFill>
              <a:schemeClr val="accent6"/>
            </a:solidFill>
          </a:ln>
        </p:spPr>
      </p:pic>
      <p:sp>
        <p:nvSpPr>
          <p:cNvPr id="5" name="TextBox 4">
            <a:extLst>
              <a:ext uri="{FF2B5EF4-FFF2-40B4-BE49-F238E27FC236}">
                <a16:creationId xmlns:a16="http://schemas.microsoft.com/office/drawing/2014/main" id="{C5584EBF-2C83-85E9-24EE-0BDE52020A04}"/>
              </a:ext>
            </a:extLst>
          </p:cNvPr>
          <p:cNvSpPr txBox="1"/>
          <p:nvPr/>
        </p:nvSpPr>
        <p:spPr>
          <a:xfrm>
            <a:off x="7040905" y="2981776"/>
            <a:ext cx="4959050" cy="1538883"/>
          </a:xfrm>
          <a:prstGeom prst="rect">
            <a:avLst/>
          </a:prstGeom>
          <a:noFill/>
        </p:spPr>
        <p:txBody>
          <a:bodyPr wrap="none" rtlCol="0">
            <a:spAutoFit/>
          </a:bodyPr>
          <a:lstStyle/>
          <a:p>
            <a:r>
              <a:rPr lang="en-US" sz="2000" b="1" dirty="0">
                <a:solidFill>
                  <a:srgbClr val="FFFFFF"/>
                </a:solidFill>
              </a:rPr>
              <a:t>Writing A Lot Of Code During The Term</a:t>
            </a:r>
          </a:p>
          <a:p>
            <a:r>
              <a:rPr lang="en-US" sz="5400" b="1" dirty="0">
                <a:solidFill>
                  <a:schemeClr val="accent6"/>
                </a:solidFill>
              </a:rPr>
              <a:t>=</a:t>
            </a:r>
            <a:endParaRPr lang="en-US" sz="2000" b="1" dirty="0">
              <a:solidFill>
                <a:srgbClr val="FFFFFF"/>
              </a:solidFill>
            </a:endParaRPr>
          </a:p>
          <a:p>
            <a:r>
              <a:rPr lang="en-US" sz="2000" b="1" dirty="0">
                <a:solidFill>
                  <a:srgbClr val="FFFFFF"/>
                </a:solidFill>
              </a:rPr>
              <a:t>Higher Grade</a:t>
            </a:r>
          </a:p>
        </p:txBody>
      </p:sp>
    </p:spTree>
    <p:extLst>
      <p:ext uri="{BB962C8B-B14F-4D97-AF65-F5344CB8AC3E}">
        <p14:creationId xmlns:p14="http://schemas.microsoft.com/office/powerpoint/2010/main" val="128614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0B6ADF-DB93-4CDA-8B26-F80B2B7D6A87}"/>
              </a:ext>
            </a:extLst>
          </p:cNvPr>
          <p:cNvSpPr/>
          <p:nvPr/>
        </p:nvSpPr>
        <p:spPr>
          <a:xfrm>
            <a:off x="7250307" y="311190"/>
            <a:ext cx="4941693" cy="6235619"/>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What is Python Coding? | Coding for Kids Ages 11+ | Juni Learning">
            <a:extLst>
              <a:ext uri="{FF2B5EF4-FFF2-40B4-BE49-F238E27FC236}">
                <a16:creationId xmlns:a16="http://schemas.microsoft.com/office/drawing/2014/main" id="{9EED29EF-7B11-446B-A117-001DA3E88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8"/>
          <a:stretch/>
        </p:blipFill>
        <p:spPr bwMode="auto">
          <a:xfrm>
            <a:off x="-1" y="495546"/>
            <a:ext cx="7453564" cy="60478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111099-1B36-43E0-9CF2-00405C2D2E95}"/>
              </a:ext>
            </a:extLst>
          </p:cNvPr>
          <p:cNvSpPr>
            <a:spLocks noGrp="1"/>
          </p:cNvSpPr>
          <p:nvPr>
            <p:ph type="title"/>
          </p:nvPr>
        </p:nvSpPr>
        <p:spPr>
          <a:xfrm>
            <a:off x="4578017" y="727514"/>
            <a:ext cx="7397678" cy="656148"/>
          </a:xfrm>
        </p:spPr>
        <p:txBody>
          <a:bodyPr>
            <a:normAutofit fontScale="90000"/>
          </a:bodyPr>
          <a:lstStyle/>
          <a:p>
            <a:pPr algn="r"/>
            <a:r>
              <a:rPr lang="en-US" b="1" dirty="0"/>
              <a:t>What is this course all about</a:t>
            </a:r>
            <a:r>
              <a:rPr lang="en-US" b="1" dirty="0">
                <a:solidFill>
                  <a:srgbClr val="66FF99"/>
                </a:solidFill>
              </a:rPr>
              <a:t>?</a:t>
            </a:r>
          </a:p>
        </p:txBody>
      </p:sp>
      <p:sp>
        <p:nvSpPr>
          <p:cNvPr id="3" name="Content Placeholder 2">
            <a:extLst>
              <a:ext uri="{FF2B5EF4-FFF2-40B4-BE49-F238E27FC236}">
                <a16:creationId xmlns:a16="http://schemas.microsoft.com/office/drawing/2014/main" id="{7696832F-C8A0-41BC-B793-865423EA6ABA}"/>
              </a:ext>
            </a:extLst>
          </p:cNvPr>
          <p:cNvSpPr>
            <a:spLocks noGrp="1"/>
          </p:cNvSpPr>
          <p:nvPr>
            <p:ph idx="1"/>
          </p:nvPr>
        </p:nvSpPr>
        <p:spPr>
          <a:xfrm>
            <a:off x="7805363" y="1825624"/>
            <a:ext cx="4170332" cy="4497355"/>
          </a:xfrm>
        </p:spPr>
        <p:txBody>
          <a:bodyPr>
            <a:normAutofit lnSpcReduction="10000"/>
          </a:bodyPr>
          <a:lstStyle/>
          <a:p>
            <a:r>
              <a:rPr lang="en-US" dirty="0"/>
              <a:t>Learn the </a:t>
            </a:r>
            <a:r>
              <a:rPr lang="en-US" b="1" dirty="0">
                <a:solidFill>
                  <a:schemeClr val="accent6"/>
                </a:solidFill>
              </a:rPr>
              <a:t>fundamentals</a:t>
            </a:r>
            <a:r>
              <a:rPr lang="en-US" dirty="0"/>
              <a:t> of programming</a:t>
            </a:r>
            <a:r>
              <a:rPr lang="en-US" dirty="0">
                <a:solidFill>
                  <a:srgbClr val="66FF99"/>
                </a:solidFill>
              </a:rPr>
              <a:t>.</a:t>
            </a:r>
          </a:p>
          <a:p>
            <a:r>
              <a:rPr lang="en-US" b="1" dirty="0">
                <a:solidFill>
                  <a:schemeClr val="accent6"/>
                </a:solidFill>
              </a:rPr>
              <a:t>Programming as a tool</a:t>
            </a:r>
            <a:r>
              <a:rPr lang="en-US" dirty="0"/>
              <a:t> for all engineering disciplines</a:t>
            </a:r>
            <a:r>
              <a:rPr lang="en-US" dirty="0">
                <a:solidFill>
                  <a:srgbClr val="66FF99"/>
                </a:solidFill>
              </a:rPr>
              <a:t>.</a:t>
            </a:r>
          </a:p>
          <a:p>
            <a:r>
              <a:rPr lang="en-US" b="1" dirty="0">
                <a:solidFill>
                  <a:schemeClr val="accent6"/>
                </a:solidFill>
              </a:rPr>
              <a:t>Enjoy coding </a:t>
            </a:r>
            <a:r>
              <a:rPr lang="en-US" dirty="0"/>
              <a:t>as a new and meaningful skill</a:t>
            </a:r>
            <a:r>
              <a:rPr lang="en-US" dirty="0">
                <a:solidFill>
                  <a:srgbClr val="66FF99"/>
                </a:solidFill>
              </a:rPr>
              <a:t>.</a:t>
            </a:r>
          </a:p>
          <a:p>
            <a:r>
              <a:rPr lang="en-US" b="1" dirty="0">
                <a:solidFill>
                  <a:schemeClr val="accent6"/>
                </a:solidFill>
              </a:rPr>
              <a:t>Experience engineering design </a:t>
            </a:r>
            <a:r>
              <a:rPr lang="en-US" dirty="0"/>
              <a:t>through programming</a:t>
            </a:r>
            <a:r>
              <a:rPr lang="en-US" dirty="0">
                <a:solidFill>
                  <a:srgbClr val="66FF99"/>
                </a:solidFill>
              </a:rPr>
              <a:t>.</a:t>
            </a:r>
          </a:p>
          <a:p>
            <a:endParaRPr lang="en-US" dirty="0"/>
          </a:p>
        </p:txBody>
      </p:sp>
    </p:spTree>
    <p:extLst>
      <p:ext uri="{BB962C8B-B14F-4D97-AF65-F5344CB8AC3E}">
        <p14:creationId xmlns:p14="http://schemas.microsoft.com/office/powerpoint/2010/main" val="1317514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838200" y="829113"/>
            <a:ext cx="4366846" cy="17499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dirty="0"/>
              <a:t>How to Program a Computer</a:t>
            </a:r>
            <a:r>
              <a:rPr lang="en-US" b="1" dirty="0">
                <a:solidFill>
                  <a:srgbClr val="66FF99"/>
                </a:solidFill>
              </a:rPr>
              <a:t>.</a:t>
            </a: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23" y="2282840"/>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Katia Ossetchkina – Grasselli&amp;#39;s Geomechanics Group">
            <a:extLst>
              <a:ext uri="{FF2B5EF4-FFF2-40B4-BE49-F238E27FC236}">
                <a16:creationId xmlns:a16="http://schemas.microsoft.com/office/drawing/2014/main" id="{9017975B-A6C5-4421-8436-7435B31B66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005733"/>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2" descr="Katia Ossetchkina – Grasselli&amp;#39;s Geomechanics Group">
            <a:extLst>
              <a:ext uri="{FF2B5EF4-FFF2-40B4-BE49-F238E27FC236}">
                <a16:creationId xmlns:a16="http://schemas.microsoft.com/office/drawing/2014/main" id="{42C76072-BAFC-4F65-BA07-A6B7D07E82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769296"/>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a:endCxn id="19" idx="6"/>
          </p:cNvCxnSpPr>
          <p:nvPr/>
        </p:nvCxnSpPr>
        <p:spPr>
          <a:xfrm flipH="1">
            <a:off x="6070043" y="1045552"/>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stCxn id="19" idx="6"/>
            <a:endCxn id="10" idx="1"/>
          </p:cNvCxnSpPr>
          <p:nvPr/>
        </p:nvCxnSpPr>
        <p:spPr>
          <a:xfrm>
            <a:off x="6070043" y="1410623"/>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a:endCxn id="20" idx="6"/>
          </p:cNvCxnSpPr>
          <p:nvPr/>
        </p:nvCxnSpPr>
        <p:spPr>
          <a:xfrm flipH="1">
            <a:off x="6070043" y="1798370"/>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stCxn id="20" idx="6"/>
            <a:endCxn id="11" idx="1"/>
          </p:cNvCxnSpPr>
          <p:nvPr/>
        </p:nvCxnSpPr>
        <p:spPr>
          <a:xfrm>
            <a:off x="6070043" y="2174186"/>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4960258" y="2654107"/>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4960258" y="3391791"/>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380343" y="2553196"/>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380343" y="2938638"/>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380343" y="3306014"/>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380343" y="3676322"/>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095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6"/>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947610" cy="4835479"/>
          </a:xfrm>
        </p:spPr>
        <p:txBody>
          <a:bodyPr>
            <a:normAutofit lnSpcReduction="10000"/>
          </a:bodyPr>
          <a:lstStyle/>
          <a:p>
            <a:r>
              <a:rPr lang="en-US" dirty="0"/>
              <a:t>High</a:t>
            </a:r>
            <a:r>
              <a:rPr lang="en-US" dirty="0">
                <a:solidFill>
                  <a:schemeClr val="accent6"/>
                </a:solidFill>
              </a:rPr>
              <a:t>-</a:t>
            </a:r>
            <a:r>
              <a:rPr lang="en-US" dirty="0"/>
              <a:t>level language making it more like a readable</a:t>
            </a:r>
            <a:r>
              <a:rPr lang="en-US" dirty="0">
                <a:solidFill>
                  <a:srgbClr val="66FF99"/>
                </a:solidFill>
              </a:rPr>
              <a:t>,</a:t>
            </a:r>
            <a:r>
              <a:rPr lang="en-US" dirty="0"/>
              <a:t> human language than other low</a:t>
            </a:r>
            <a:r>
              <a:rPr lang="en-US" dirty="0">
                <a:solidFill>
                  <a:schemeClr val="accent6"/>
                </a:solidFill>
              </a:rPr>
              <a:t>-</a:t>
            </a:r>
            <a:r>
              <a:rPr lang="en-US" dirty="0"/>
              <a:t>level languages</a:t>
            </a:r>
            <a:r>
              <a:rPr lang="en-US" dirty="0">
                <a:solidFill>
                  <a:srgbClr val="66FF99"/>
                </a:solidFill>
              </a:rPr>
              <a:t>.</a:t>
            </a:r>
          </a:p>
          <a:p>
            <a:r>
              <a:rPr lang="en-US" dirty="0"/>
              <a:t>Simple and clear syntax</a:t>
            </a:r>
            <a:r>
              <a:rPr lang="en-US" dirty="0">
                <a:solidFill>
                  <a:srgbClr val="66FF99"/>
                </a:solidFill>
              </a:rPr>
              <a:t>.</a:t>
            </a:r>
          </a:p>
          <a:p>
            <a:r>
              <a:rPr lang="en-US" dirty="0"/>
              <a:t>Large open</a:t>
            </a:r>
            <a:r>
              <a:rPr lang="en-US" dirty="0">
                <a:solidFill>
                  <a:schemeClr val="accent6"/>
                </a:solidFill>
              </a:rPr>
              <a:t>-</a:t>
            </a:r>
            <a:r>
              <a:rPr lang="en-US" dirty="0"/>
              <a:t>source community</a:t>
            </a:r>
            <a:r>
              <a:rPr lang="en-US" dirty="0">
                <a:solidFill>
                  <a:srgbClr val="66FF99"/>
                </a:solidFill>
              </a:rPr>
              <a:t>.</a:t>
            </a:r>
          </a:p>
          <a:p>
            <a:r>
              <a:rPr lang="en-US" dirty="0"/>
              <a:t>Used by Google</a:t>
            </a:r>
            <a:r>
              <a:rPr lang="en-US" dirty="0">
                <a:solidFill>
                  <a:srgbClr val="66FF99"/>
                </a:solidFill>
              </a:rPr>
              <a:t>,</a:t>
            </a:r>
            <a:r>
              <a:rPr lang="en-US" dirty="0"/>
              <a:t> Firefox</a:t>
            </a:r>
            <a:r>
              <a:rPr lang="en-US" dirty="0">
                <a:solidFill>
                  <a:srgbClr val="66FF99"/>
                </a:solidFill>
              </a:rPr>
              <a:t>,</a:t>
            </a:r>
            <a:r>
              <a:rPr lang="en-US" dirty="0"/>
              <a:t> Dropbox</a:t>
            </a:r>
            <a:r>
              <a:rPr lang="en-US" dirty="0">
                <a:solidFill>
                  <a:srgbClr val="66FF99"/>
                </a:solidFill>
              </a:rPr>
              <a:t>,</a:t>
            </a:r>
            <a:r>
              <a:rPr lang="en-US" dirty="0"/>
              <a:t> YouTube</a:t>
            </a:r>
            <a:r>
              <a:rPr lang="en-US" dirty="0">
                <a:solidFill>
                  <a:srgbClr val="66FF99"/>
                </a:solidFill>
              </a:rPr>
              <a:t>,</a:t>
            </a:r>
            <a:r>
              <a:rPr lang="en-US" dirty="0"/>
              <a:t> Instagram</a:t>
            </a:r>
            <a:r>
              <a:rPr lang="en-US" dirty="0">
                <a:solidFill>
                  <a:srgbClr val="66FF99"/>
                </a:solidFill>
              </a:rPr>
              <a:t>,</a:t>
            </a:r>
            <a:r>
              <a:rPr lang="en-US" dirty="0"/>
              <a:t> Yelp</a:t>
            </a:r>
            <a:r>
              <a:rPr lang="en-US" dirty="0">
                <a:solidFill>
                  <a:srgbClr val="66FF99"/>
                </a:solidFill>
              </a:rPr>
              <a:t>,</a:t>
            </a:r>
            <a:r>
              <a:rPr lang="en-US" dirty="0"/>
              <a:t> NASA</a:t>
            </a:r>
            <a:r>
              <a:rPr lang="en-US" dirty="0">
                <a:solidFill>
                  <a:srgbClr val="66FF99"/>
                </a:solidFill>
              </a:rPr>
              <a:t>,</a:t>
            </a:r>
            <a:r>
              <a:rPr lang="en-US" dirty="0"/>
              <a:t> CIA</a:t>
            </a:r>
            <a:r>
              <a:rPr lang="en-US" dirty="0">
                <a:solidFill>
                  <a:srgbClr val="66FF99"/>
                </a:solidFill>
              </a:rPr>
              <a:t>,</a:t>
            </a:r>
            <a:r>
              <a:rPr lang="en-US" dirty="0"/>
              <a:t> etc</a:t>
            </a:r>
            <a:r>
              <a:rPr lang="en-US" dirty="0">
                <a:solidFill>
                  <a:srgbClr val="66FF99"/>
                </a:solidFill>
              </a:rPr>
              <a:t>.</a:t>
            </a:r>
          </a:p>
          <a:p>
            <a:r>
              <a:rPr lang="en-US" dirty="0"/>
              <a:t>The Artificial Intelligence </a:t>
            </a:r>
            <a:r>
              <a:rPr lang="en-US" dirty="0">
                <a:solidFill>
                  <a:schemeClr val="accent6"/>
                </a:solidFill>
              </a:rPr>
              <a:t>(</a:t>
            </a:r>
            <a:r>
              <a:rPr lang="en-US" dirty="0"/>
              <a:t>AI</a:t>
            </a:r>
            <a:r>
              <a:rPr lang="en-US" dirty="0">
                <a:solidFill>
                  <a:schemeClr val="accent6"/>
                </a:solidFill>
              </a:rPr>
              <a:t>)</a:t>
            </a:r>
            <a:r>
              <a:rPr lang="en-US" dirty="0"/>
              <a:t> community overwhelmingly uses Python</a:t>
            </a:r>
            <a:r>
              <a:rPr lang="en-US" dirty="0">
                <a:solidFill>
                  <a:srgbClr val="66FF99"/>
                </a:solidFill>
              </a:rPr>
              <a:t>.</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ython script to generate Meme | Daily Python #11 | by Ajinkya Sonawane |  Daily Python | Medium">
            <a:extLst>
              <a:ext uri="{FF2B5EF4-FFF2-40B4-BE49-F238E27FC236}">
                <a16:creationId xmlns:a16="http://schemas.microsoft.com/office/drawing/2014/main" id="{59A404B0-787B-6A58-850E-D5921F5DC5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67" t="13043" r="24122" b="18550"/>
          <a:stretch/>
        </p:blipFill>
        <p:spPr bwMode="auto">
          <a:xfrm>
            <a:off x="6929067" y="1825624"/>
            <a:ext cx="5013960" cy="4691269"/>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71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6"/>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rgbClr val="66FF99"/>
                </a:solidFill>
              </a:rPr>
              <a:t>,</a:t>
            </a:r>
            <a:r>
              <a:rPr lang="en-US" dirty="0"/>
              <a:t> human language than other low</a:t>
            </a:r>
            <a:r>
              <a:rPr lang="en-US" dirty="0">
                <a:solidFill>
                  <a:schemeClr val="accent6"/>
                </a:solidFill>
              </a:rPr>
              <a:t>-</a:t>
            </a:r>
            <a:r>
              <a:rPr lang="en-US" dirty="0"/>
              <a:t>level languages</a:t>
            </a:r>
            <a:r>
              <a:rPr lang="en-US" dirty="0">
                <a:solidFill>
                  <a:srgbClr val="66FF99"/>
                </a:solidFill>
              </a:rPr>
              <a:t>.</a:t>
            </a:r>
          </a:p>
          <a:p>
            <a:r>
              <a:rPr lang="en-US" dirty="0">
                <a:solidFill>
                  <a:schemeClr val="tx1">
                    <a:lumMod val="75000"/>
                  </a:schemeClr>
                </a:solidFill>
              </a:rPr>
              <a:t>Simple and clear syntax.</a:t>
            </a:r>
          </a:p>
          <a:p>
            <a:r>
              <a:rPr lang="en-US" dirty="0">
                <a:solidFill>
                  <a:schemeClr val="tx1">
                    <a:lumMod val="75000"/>
                  </a:schemeClr>
                </a:solidFill>
              </a:rPr>
              <a:t>Large open-source community.</a:t>
            </a:r>
          </a:p>
          <a:p>
            <a:r>
              <a:rPr lang="en-US" dirty="0">
                <a:solidFill>
                  <a:schemeClr val="tx1">
                    <a:lumMod val="75000"/>
                  </a:schemeClr>
                </a:solidFill>
              </a:rPr>
              <a:t>Used by Google, Firefox, Dropbox, Youtube, Instagram, Yelp, NASA, CIA, etc.</a:t>
            </a:r>
          </a:p>
          <a:p>
            <a:r>
              <a:rPr lang="en-US" dirty="0">
                <a:solidFill>
                  <a:schemeClr val="tx1">
                    <a:lumMod val="75000"/>
                  </a:schemeClr>
                </a:solidFill>
              </a:rPr>
              <a:t>The Artificial Intelligence (AI) community overwhelmingly uses Python.</a:t>
            </a:r>
          </a:p>
        </p:txBody>
      </p:sp>
      <p:sp>
        <p:nvSpPr>
          <p:cNvPr id="3" name="TextBox 2">
            <a:extLst>
              <a:ext uri="{FF2B5EF4-FFF2-40B4-BE49-F238E27FC236}">
                <a16:creationId xmlns:a16="http://schemas.microsoft.com/office/drawing/2014/main" id="{984C7374-0980-488D-A90E-9EB151492A7A}"/>
              </a:ext>
            </a:extLst>
          </p:cNvPr>
          <p:cNvSpPr txBox="1"/>
          <p:nvPr/>
        </p:nvSpPr>
        <p:spPr>
          <a:xfrm>
            <a:off x="5818034" y="1870944"/>
            <a:ext cx="6373966" cy="2031325"/>
          </a:xfrm>
          <a:prstGeom prst="rect">
            <a:avLst/>
          </a:prstGeom>
          <a:noFill/>
        </p:spPr>
        <p:txBody>
          <a:bodyPr wrap="square" rtlCol="0">
            <a:spAutoFit/>
          </a:bodyPr>
          <a:lstStyle/>
          <a:p>
            <a:r>
              <a:rPr lang="en-US" b="1" dirty="0">
                <a:solidFill>
                  <a:srgbClr val="00FF00"/>
                </a:solidFill>
                <a:latin typeface="Courier New" panose="02070309020205020404" pitchFamily="49" charset="0"/>
                <a:cs typeface="Courier New" panose="02070309020205020404" pitchFamily="49" charset="0"/>
              </a:rPr>
              <a:t>public class HelloWorld</a:t>
            </a:r>
          </a:p>
          <a:p>
            <a:r>
              <a:rPr lang="en-US" b="1" dirty="0">
                <a:solidFill>
                  <a:srgbClr val="00FF00"/>
                </a:solidFill>
                <a:latin typeface="Courier New" panose="02070309020205020404" pitchFamily="49" charset="0"/>
                <a:cs typeface="Courier New" panose="02070309020205020404" pitchFamily="49" charset="0"/>
              </a:rPr>
              <a:t>{</a:t>
            </a:r>
          </a:p>
          <a:p>
            <a:r>
              <a:rPr lang="en-US" b="1" dirty="0">
                <a:solidFill>
                  <a:srgbClr val="00FF00"/>
                </a:solidFill>
                <a:latin typeface="Courier New" panose="02070309020205020404" pitchFamily="49" charset="0"/>
                <a:cs typeface="Courier New" panose="02070309020205020404" pitchFamily="49" charset="0"/>
              </a:rPr>
              <a:t>     public static void main(String[ ] args)</a:t>
            </a:r>
          </a:p>
          <a:p>
            <a:r>
              <a:rPr lang="en-US" b="1" dirty="0">
                <a:solidFill>
                  <a:srgbClr val="00FF00"/>
                </a:solidFill>
                <a:latin typeface="Courier New" panose="02070309020205020404" pitchFamily="49" charset="0"/>
                <a:cs typeface="Courier New" panose="02070309020205020404" pitchFamily="49" charset="0"/>
              </a:rPr>
              <a:t>     {</a:t>
            </a:r>
          </a:p>
          <a:p>
            <a:r>
              <a:rPr lang="en-US" b="1" dirty="0">
                <a:solidFill>
                  <a:srgbClr val="00FF00"/>
                </a:solidFill>
                <a:latin typeface="Courier New" panose="02070309020205020404" pitchFamily="49" charset="0"/>
                <a:cs typeface="Courier New" panose="02070309020205020404" pitchFamily="49" charset="0"/>
              </a:rPr>
              <a:t>          system.out.println(“Hello World!”);</a:t>
            </a:r>
          </a:p>
          <a:p>
            <a:r>
              <a:rPr lang="en-US" b="1" dirty="0">
                <a:solidFill>
                  <a:srgbClr val="00FF00"/>
                </a:solidFill>
                <a:latin typeface="Courier New" panose="02070309020205020404" pitchFamily="49" charset="0"/>
                <a:cs typeface="Courier New" panose="02070309020205020404" pitchFamily="49" charset="0"/>
              </a:rPr>
              <a:t>     }</a:t>
            </a:r>
          </a:p>
          <a:p>
            <a:r>
              <a:rPr lang="en-US" b="1" dirty="0">
                <a:solidFill>
                  <a:srgbClr val="00FF00"/>
                </a:solidFill>
                <a:latin typeface="Courier New" panose="02070309020205020404" pitchFamily="49" charset="0"/>
                <a:cs typeface="Courier New" panose="02070309020205020404" pitchFamily="49" charset="0"/>
              </a:rPr>
              <a:t>}</a:t>
            </a:r>
          </a:p>
        </p:txBody>
      </p:sp>
      <p:pic>
        <p:nvPicPr>
          <p:cNvPr id="6" name="Picture 2" descr="Python (programming language) - Wikipedia">
            <a:extLst>
              <a:ext uri="{FF2B5EF4-FFF2-40B4-BE49-F238E27FC236}">
                <a16:creationId xmlns:a16="http://schemas.microsoft.com/office/drawing/2014/main" id="{A5F45D52-3E2A-4865-B97C-F916A5B9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Java – Logos Download">
            <a:extLst>
              <a:ext uri="{FF2B5EF4-FFF2-40B4-BE49-F238E27FC236}">
                <a16:creationId xmlns:a16="http://schemas.microsoft.com/office/drawing/2014/main" id="{571BCAAE-19DE-41CF-BE7E-893D777A3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34" y="294968"/>
            <a:ext cx="2461273" cy="13777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6B5A19-99D7-444B-AF73-7D6E48D41332}"/>
              </a:ext>
            </a:extLst>
          </p:cNvPr>
          <p:cNvSpPr txBox="1"/>
          <p:nvPr/>
        </p:nvSpPr>
        <p:spPr>
          <a:xfrm>
            <a:off x="5818034" y="5471508"/>
            <a:ext cx="4376051" cy="369332"/>
          </a:xfrm>
          <a:prstGeom prst="rect">
            <a:avLst/>
          </a:prstGeom>
          <a:noFill/>
        </p:spPr>
        <p:txBody>
          <a:bodyPr wrap="square" rtlCol="0">
            <a:spAutoFit/>
          </a:bodyPr>
          <a:lstStyle/>
          <a:p>
            <a:r>
              <a:rPr lang="en-US" b="1" dirty="0">
                <a:solidFill>
                  <a:srgbClr val="00FF00"/>
                </a:solidFill>
                <a:latin typeface="Courier New" panose="02070309020205020404" pitchFamily="49" charset="0"/>
                <a:cs typeface="Courier New" panose="02070309020205020404" pitchFamily="49" charset="0"/>
              </a:rPr>
              <a:t>print(“Hello World!”)</a:t>
            </a:r>
          </a:p>
        </p:txBody>
      </p:sp>
      <p:pic>
        <p:nvPicPr>
          <p:cNvPr id="14348" name="Picture 12" descr="Janik Vonrotz - Install Python">
            <a:extLst>
              <a:ext uri="{FF2B5EF4-FFF2-40B4-BE49-F238E27FC236}">
                <a16:creationId xmlns:a16="http://schemas.microsoft.com/office/drawing/2014/main" id="{6A7589C3-4F77-43DA-AD21-206A521137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5" t="22988" r="2935" b="28978"/>
          <a:stretch/>
        </p:blipFill>
        <p:spPr bwMode="auto">
          <a:xfrm>
            <a:off x="5852161" y="4480651"/>
            <a:ext cx="3209249" cy="8613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7B0C2C-B3BA-4378-8E45-F6A9E3EF5127}"/>
              </a:ext>
            </a:extLst>
          </p:cNvPr>
          <p:cNvSpPr txBox="1"/>
          <p:nvPr/>
        </p:nvSpPr>
        <p:spPr>
          <a:xfrm>
            <a:off x="9775234" y="889256"/>
            <a:ext cx="1929054" cy="461665"/>
          </a:xfrm>
          <a:prstGeom prst="rect">
            <a:avLst/>
          </a:prstGeom>
          <a:noFill/>
        </p:spPr>
        <p:txBody>
          <a:bodyPr wrap="none" rtlCol="0">
            <a:spAutoFit/>
          </a:bodyPr>
          <a:lstStyle/>
          <a:p>
            <a:r>
              <a:rPr lang="en-US" sz="2400" b="1" dirty="0">
                <a:solidFill>
                  <a:srgbClr val="FFFFFF"/>
                </a:solidFill>
              </a:rPr>
              <a:t>Lower</a:t>
            </a:r>
            <a:r>
              <a:rPr lang="en-US" sz="2400" b="1" dirty="0">
                <a:solidFill>
                  <a:schemeClr val="accent3"/>
                </a:solidFill>
              </a:rPr>
              <a:t>-</a:t>
            </a:r>
            <a:r>
              <a:rPr lang="en-US" sz="2400" b="1" dirty="0">
                <a:solidFill>
                  <a:srgbClr val="FFFFFF"/>
                </a:solidFill>
              </a:rPr>
              <a:t>Level</a:t>
            </a:r>
          </a:p>
        </p:txBody>
      </p:sp>
      <p:sp>
        <p:nvSpPr>
          <p:cNvPr id="15" name="TextBox 14">
            <a:extLst>
              <a:ext uri="{FF2B5EF4-FFF2-40B4-BE49-F238E27FC236}">
                <a16:creationId xmlns:a16="http://schemas.microsoft.com/office/drawing/2014/main" id="{47F781D9-E13E-4F0C-83E2-09216AA343E2}"/>
              </a:ext>
            </a:extLst>
          </p:cNvPr>
          <p:cNvSpPr txBox="1"/>
          <p:nvPr/>
        </p:nvSpPr>
        <p:spPr>
          <a:xfrm>
            <a:off x="9775234" y="4680471"/>
            <a:ext cx="2041136" cy="461665"/>
          </a:xfrm>
          <a:prstGeom prst="rect">
            <a:avLst/>
          </a:prstGeom>
          <a:noFill/>
        </p:spPr>
        <p:txBody>
          <a:bodyPr wrap="none" rtlCol="0">
            <a:spAutoFit/>
          </a:bodyPr>
          <a:lstStyle/>
          <a:p>
            <a:r>
              <a:rPr lang="en-US" sz="2400" b="1" dirty="0">
                <a:solidFill>
                  <a:srgbClr val="FFFFFF"/>
                </a:solidFill>
              </a:rPr>
              <a:t>Higher</a:t>
            </a:r>
            <a:r>
              <a:rPr lang="en-US" sz="2400" b="1" dirty="0">
                <a:solidFill>
                  <a:schemeClr val="accent3"/>
                </a:solidFill>
              </a:rPr>
              <a:t>-</a:t>
            </a:r>
            <a:r>
              <a:rPr lang="en-US" sz="2400" b="1" dirty="0">
                <a:solidFill>
                  <a:srgbClr val="FFFFFF"/>
                </a:solidFill>
              </a:rPr>
              <a:t>Level</a:t>
            </a:r>
          </a:p>
        </p:txBody>
      </p:sp>
    </p:spTree>
    <p:extLst>
      <p:ext uri="{BB962C8B-B14F-4D97-AF65-F5344CB8AC3E}">
        <p14:creationId xmlns:p14="http://schemas.microsoft.com/office/powerpoint/2010/main" val="1796992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6"/>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rgbClr val="66FF99"/>
                </a:solidFill>
              </a:rPr>
              <a:t>,</a:t>
            </a:r>
            <a:r>
              <a:rPr lang="en-US" dirty="0"/>
              <a:t> human language than other low</a:t>
            </a:r>
            <a:r>
              <a:rPr lang="en-US" dirty="0">
                <a:solidFill>
                  <a:schemeClr val="accent6"/>
                </a:solidFill>
              </a:rPr>
              <a:t>-</a:t>
            </a:r>
            <a:r>
              <a:rPr lang="en-US" dirty="0"/>
              <a:t>level languages</a:t>
            </a:r>
            <a:r>
              <a:rPr lang="en-US" dirty="0">
                <a:solidFill>
                  <a:srgbClr val="66FF99"/>
                </a:solidFill>
              </a:rPr>
              <a:t>.</a:t>
            </a:r>
          </a:p>
          <a:p>
            <a:r>
              <a:rPr lang="en-US" dirty="0">
                <a:solidFill>
                  <a:schemeClr val="tx1">
                    <a:lumMod val="75000"/>
                  </a:schemeClr>
                </a:solidFill>
              </a:rPr>
              <a:t>Simple and clear syntax.</a:t>
            </a:r>
          </a:p>
          <a:p>
            <a:r>
              <a:rPr lang="en-US" dirty="0">
                <a:solidFill>
                  <a:schemeClr val="tx1">
                    <a:lumMod val="75000"/>
                  </a:schemeClr>
                </a:solidFill>
              </a:rPr>
              <a:t>Large open-source community.</a:t>
            </a:r>
          </a:p>
          <a:p>
            <a:r>
              <a:rPr lang="en-US" dirty="0">
                <a:solidFill>
                  <a:schemeClr val="tx1">
                    <a:lumMod val="75000"/>
                  </a:schemeClr>
                </a:solidFill>
              </a:rPr>
              <a:t>Used by Google, Firefox, Dropbox, Youtube, Instagram, Yelp, NASA, CIA, etc.</a:t>
            </a:r>
          </a:p>
          <a:p>
            <a:r>
              <a:rPr lang="en-US" dirty="0">
                <a:solidFill>
                  <a:schemeClr val="tx1">
                    <a:lumMod val="75000"/>
                  </a:schemeClr>
                </a:solidFill>
              </a:rPr>
              <a:t>The Artificial Intelligence (AI) community overwhelmingly uses Python.</a:t>
            </a:r>
          </a:p>
        </p:txBody>
      </p:sp>
      <p:pic>
        <p:nvPicPr>
          <p:cNvPr id="6" name="Picture 2" descr="Python (programming language) - Wikipedia">
            <a:extLst>
              <a:ext uri="{FF2B5EF4-FFF2-40B4-BE49-F238E27FC236}">
                <a16:creationId xmlns:a16="http://schemas.microsoft.com/office/drawing/2014/main" id="{A5F45D52-3E2A-4865-B97C-F916A5B9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Raspberry Pi 3 Model B — JustBoom">
            <a:extLst>
              <a:ext uri="{FF2B5EF4-FFF2-40B4-BE49-F238E27FC236}">
                <a16:creationId xmlns:a16="http://schemas.microsoft.com/office/drawing/2014/main" id="{BE86077B-6231-4BF2-8CB9-872EB4742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F593EF1F-04E5-46B8-A937-A3E1DCD08E82}"/>
              </a:ext>
            </a:extLst>
          </p:cNvPr>
          <p:cNvSpPr/>
          <p:nvPr/>
        </p:nvSpPr>
        <p:spPr>
          <a:xfrm>
            <a:off x="6219224" y="1562763"/>
            <a:ext cx="795131" cy="499706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A233621B-13D3-4C34-8E4F-DB676F4F96E6}"/>
              </a:ext>
            </a:extLst>
          </p:cNvPr>
          <p:cNvSpPr/>
          <p:nvPr/>
        </p:nvSpPr>
        <p:spPr>
          <a:xfrm rot="10800000">
            <a:off x="10837432" y="1256563"/>
            <a:ext cx="795131" cy="45953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33C7F6-CEB5-4E0C-80D1-A795A12E3205}"/>
              </a:ext>
            </a:extLst>
          </p:cNvPr>
          <p:cNvSpPr txBox="1"/>
          <p:nvPr/>
        </p:nvSpPr>
        <p:spPr>
          <a:xfrm>
            <a:off x="5413248" y="548413"/>
            <a:ext cx="2099766" cy="1015663"/>
          </a:xfrm>
          <a:prstGeom prst="rect">
            <a:avLst/>
          </a:prstGeom>
          <a:noFill/>
        </p:spPr>
        <p:txBody>
          <a:bodyPr wrap="square" rtlCol="0">
            <a:spAutoFit/>
          </a:bodyPr>
          <a:lstStyle/>
          <a:p>
            <a:pPr algn="ctr"/>
            <a:r>
              <a:rPr lang="en-US" sz="2000" b="1" dirty="0">
                <a:solidFill>
                  <a:srgbClr val="FFFFFF"/>
                </a:solidFill>
              </a:rPr>
              <a:t>Increasing Program Size</a:t>
            </a:r>
            <a:br>
              <a:rPr lang="en-US" sz="2000" b="1" dirty="0">
                <a:solidFill>
                  <a:srgbClr val="FFFFFF"/>
                </a:solidFill>
              </a:rPr>
            </a:br>
            <a:r>
              <a:rPr lang="en-US" sz="2000" b="1" dirty="0">
                <a:solidFill>
                  <a:srgbClr val="FFFFFF"/>
                </a:solidFill>
              </a:rPr>
              <a:t>(# lines of code)</a:t>
            </a:r>
          </a:p>
        </p:txBody>
      </p:sp>
      <p:sp>
        <p:nvSpPr>
          <p:cNvPr id="17" name="TextBox 16">
            <a:extLst>
              <a:ext uri="{FF2B5EF4-FFF2-40B4-BE49-F238E27FC236}">
                <a16:creationId xmlns:a16="http://schemas.microsoft.com/office/drawing/2014/main" id="{D6394AD3-3EA5-417B-B84A-58D98FA6CADF}"/>
              </a:ext>
            </a:extLst>
          </p:cNvPr>
          <p:cNvSpPr txBox="1"/>
          <p:nvPr/>
        </p:nvSpPr>
        <p:spPr>
          <a:xfrm>
            <a:off x="10338772" y="5851716"/>
            <a:ext cx="1792450" cy="707886"/>
          </a:xfrm>
          <a:prstGeom prst="rect">
            <a:avLst/>
          </a:prstGeom>
          <a:noFill/>
        </p:spPr>
        <p:txBody>
          <a:bodyPr wrap="square" rtlCol="0">
            <a:spAutoFit/>
          </a:bodyPr>
          <a:lstStyle/>
          <a:p>
            <a:pPr algn="ctr"/>
            <a:r>
              <a:rPr lang="en-US" sz="2000" b="1" dirty="0">
                <a:solidFill>
                  <a:srgbClr val="FFFFFF"/>
                </a:solidFill>
              </a:rPr>
              <a:t>Increasing</a:t>
            </a:r>
          </a:p>
          <a:p>
            <a:pPr algn="ctr"/>
            <a:r>
              <a:rPr lang="en-US" sz="2000" b="1" dirty="0">
                <a:solidFill>
                  <a:srgbClr val="FFFFFF"/>
                </a:solidFill>
              </a:rPr>
              <a:t>Ease</a:t>
            </a:r>
            <a:r>
              <a:rPr lang="en-US" sz="2000" b="1" dirty="0">
                <a:solidFill>
                  <a:schemeClr val="accent6"/>
                </a:solidFill>
              </a:rPr>
              <a:t>-</a:t>
            </a:r>
            <a:r>
              <a:rPr lang="en-US" sz="2000" b="1" dirty="0">
                <a:solidFill>
                  <a:srgbClr val="FFFFFF"/>
                </a:solidFill>
              </a:rPr>
              <a:t>of</a:t>
            </a:r>
            <a:r>
              <a:rPr lang="en-US" sz="2000" b="1" dirty="0">
                <a:solidFill>
                  <a:schemeClr val="accent6"/>
                </a:solidFill>
              </a:rPr>
              <a:t>-</a:t>
            </a:r>
            <a:r>
              <a:rPr lang="en-US" sz="2000" b="1" dirty="0">
                <a:solidFill>
                  <a:srgbClr val="FFFFFF"/>
                </a:solidFill>
              </a:rPr>
              <a:t>Use</a:t>
            </a:r>
          </a:p>
        </p:txBody>
      </p:sp>
      <p:sp>
        <p:nvSpPr>
          <p:cNvPr id="8" name="Rectangle: Rounded Corners 7">
            <a:extLst>
              <a:ext uri="{FF2B5EF4-FFF2-40B4-BE49-F238E27FC236}">
                <a16:creationId xmlns:a16="http://schemas.microsoft.com/office/drawing/2014/main" id="{2127CF8E-9120-481C-8355-9659CD2AE313}"/>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Matlab</a:t>
            </a:r>
            <a:r>
              <a:rPr lang="en-US" b="1" dirty="0">
                <a:solidFill>
                  <a:schemeClr val="accent2"/>
                </a:solidFill>
              </a:rPr>
              <a:t>,</a:t>
            </a:r>
            <a:r>
              <a:rPr lang="en-US" b="1" dirty="0">
                <a:solidFill>
                  <a:srgbClr val="FFFFFF"/>
                </a:solidFill>
              </a:rPr>
              <a:t> SQL</a:t>
            </a:r>
          </a:p>
        </p:txBody>
      </p:sp>
      <p:sp>
        <p:nvSpPr>
          <p:cNvPr id="20" name="Rectangle: Rounded Corners 19">
            <a:extLst>
              <a:ext uri="{FF2B5EF4-FFF2-40B4-BE49-F238E27FC236}">
                <a16:creationId xmlns:a16="http://schemas.microsoft.com/office/drawing/2014/main" id="{33BB0F5C-F8A7-4113-81C0-136D0C1070B5}"/>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a:t>
            </a:r>
            <a:r>
              <a:rPr lang="en-US" b="1" dirty="0">
                <a:solidFill>
                  <a:schemeClr val="accent2"/>
                </a:solidFill>
              </a:rPr>
              <a:t>,</a:t>
            </a:r>
            <a:r>
              <a:rPr lang="en-US" b="1" dirty="0">
                <a:solidFill>
                  <a:srgbClr val="FFFFFF"/>
                </a:solidFill>
              </a:rPr>
              <a:t> Java</a:t>
            </a:r>
            <a:r>
              <a:rPr lang="en-US" b="1" dirty="0">
                <a:solidFill>
                  <a:schemeClr val="accent2"/>
                </a:solidFill>
              </a:rPr>
              <a:t>,</a:t>
            </a:r>
            <a:r>
              <a:rPr lang="en-US" b="1" dirty="0">
                <a:solidFill>
                  <a:srgbClr val="FFFFFF"/>
                </a:solidFill>
              </a:rPr>
              <a:t> Python</a:t>
            </a:r>
          </a:p>
        </p:txBody>
      </p:sp>
      <p:sp>
        <p:nvSpPr>
          <p:cNvPr id="21" name="Rectangle: Rounded Corners 20">
            <a:extLst>
              <a:ext uri="{FF2B5EF4-FFF2-40B4-BE49-F238E27FC236}">
                <a16:creationId xmlns:a16="http://schemas.microsoft.com/office/drawing/2014/main" id="{AA85C9CF-58BD-4081-9D1D-18746C49751A}"/>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a:t>
            </a:r>
            <a:r>
              <a:rPr lang="en-US" b="1" dirty="0">
                <a:solidFill>
                  <a:schemeClr val="accent2"/>
                </a:solidFill>
              </a:rPr>
              <a:t>,</a:t>
            </a:r>
            <a:r>
              <a:rPr lang="en-US" b="1" dirty="0">
                <a:solidFill>
                  <a:srgbClr val="FFFFFF"/>
                </a:solidFill>
              </a:rPr>
              <a:t> Fortran</a:t>
            </a:r>
            <a:r>
              <a:rPr lang="en-US" b="1" dirty="0">
                <a:solidFill>
                  <a:schemeClr val="accent2"/>
                </a:solidFill>
              </a:rPr>
              <a:t>,</a:t>
            </a:r>
            <a:r>
              <a:rPr lang="en-US" b="1" dirty="0">
                <a:solidFill>
                  <a:srgbClr val="FFFFFF"/>
                </a:solidFill>
              </a:rPr>
              <a:t> Pascal</a:t>
            </a:r>
          </a:p>
        </p:txBody>
      </p:sp>
      <p:sp>
        <p:nvSpPr>
          <p:cNvPr id="22" name="Rectangle: Rounded Corners 21">
            <a:extLst>
              <a:ext uri="{FF2B5EF4-FFF2-40B4-BE49-F238E27FC236}">
                <a16:creationId xmlns:a16="http://schemas.microsoft.com/office/drawing/2014/main" id="{B8F685DE-D44C-4723-B1F6-3DCAFF141C3F}"/>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23" name="TextBox 22">
            <a:extLst>
              <a:ext uri="{FF2B5EF4-FFF2-40B4-BE49-F238E27FC236}">
                <a16:creationId xmlns:a16="http://schemas.microsoft.com/office/drawing/2014/main" id="{9F6849C0-FD70-4BCD-85E2-EB23EBD09F2D}"/>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24" name="Rectangle: Rounded Corners 23">
            <a:extLst>
              <a:ext uri="{FF2B5EF4-FFF2-40B4-BE49-F238E27FC236}">
                <a16:creationId xmlns:a16="http://schemas.microsoft.com/office/drawing/2014/main" id="{F7AF74BB-9CB7-4DB1-BA25-AF56B57E2C0A}"/>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Tree>
    <p:extLst>
      <p:ext uri="{BB962C8B-B14F-4D97-AF65-F5344CB8AC3E}">
        <p14:creationId xmlns:p14="http://schemas.microsoft.com/office/powerpoint/2010/main" val="1867777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CADDF-0577-5280-CC3F-B4807CEC9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F792FE-962B-F6BB-B500-D25B7290661D}"/>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8F305C52-A739-F99A-85E0-E9EA2DA4B343}"/>
              </a:ext>
            </a:extLst>
          </p:cNvPr>
          <p:cNvSpPr>
            <a:spLocks noGrp="1"/>
          </p:cNvSpPr>
          <p:nvPr>
            <p:ph idx="1"/>
          </p:nvPr>
        </p:nvSpPr>
        <p:spPr>
          <a:xfrm>
            <a:off x="838201" y="1825624"/>
            <a:ext cx="6966646" cy="4835479"/>
          </a:xfrm>
        </p:spPr>
        <p:txBody>
          <a:bodyPr>
            <a:normAutofit lnSpcReduction="10000"/>
          </a:bodyPr>
          <a:lstStyle/>
          <a:p>
            <a:r>
              <a:rPr lang="en-US" dirty="0"/>
              <a:t>Completed CivMin PhD in 2014 where I studied rock fracture and seismology</a:t>
            </a:r>
            <a:r>
              <a:rPr lang="en-US" dirty="0">
                <a:solidFill>
                  <a:schemeClr val="accent6"/>
                </a:solidFill>
              </a:rPr>
              <a:t>.</a:t>
            </a:r>
          </a:p>
          <a:p>
            <a:r>
              <a:rPr lang="en-US" dirty="0"/>
              <a:t>Senior Director of Product </a:t>
            </a:r>
            <a:r>
              <a:rPr lang="en-US" dirty="0">
                <a:solidFill>
                  <a:schemeClr val="accent6"/>
                </a:solidFill>
              </a:rPr>
              <a:t>&amp;</a:t>
            </a:r>
            <a:r>
              <a:rPr lang="en-US" dirty="0"/>
              <a:t> AI at KORE Geosystems</a:t>
            </a:r>
            <a:r>
              <a:rPr lang="en-US" dirty="0">
                <a:solidFill>
                  <a:schemeClr val="accent6"/>
                </a:solidFill>
              </a:rPr>
              <a:t>,</a:t>
            </a:r>
            <a:r>
              <a:rPr lang="en-US" dirty="0"/>
              <a:t> a mining tech startup</a:t>
            </a:r>
            <a:r>
              <a:rPr lang="en-US" dirty="0">
                <a:solidFill>
                  <a:schemeClr val="accent6"/>
                </a:solidFill>
              </a:rPr>
              <a:t>.</a:t>
            </a:r>
          </a:p>
          <a:p>
            <a:r>
              <a:rPr lang="en-US" dirty="0"/>
              <a:t>Senior Research Scientist at SickKids</a:t>
            </a:r>
            <a:r>
              <a:rPr lang="en-US" dirty="0">
                <a:solidFill>
                  <a:schemeClr val="accent6"/>
                </a:solidFill>
              </a:rPr>
              <a:t>.</a:t>
            </a:r>
          </a:p>
          <a:p>
            <a:r>
              <a:rPr lang="en-US" dirty="0"/>
              <a:t>Co</a:t>
            </a:r>
            <a:r>
              <a:rPr lang="en-US" dirty="0">
                <a:solidFill>
                  <a:schemeClr val="accent6"/>
                </a:solidFill>
              </a:rPr>
              <a:t>-</a:t>
            </a:r>
            <a:r>
              <a:rPr lang="en-US" dirty="0"/>
              <a:t>Founder</a:t>
            </a:r>
            <a:r>
              <a:rPr lang="en-US" dirty="0">
                <a:solidFill>
                  <a:schemeClr val="accent6"/>
                </a:solidFill>
              </a:rPr>
              <a:t>,</a:t>
            </a:r>
            <a:r>
              <a:rPr lang="en-US" dirty="0"/>
              <a:t> 3Lead</a:t>
            </a:r>
            <a:r>
              <a:rPr lang="en-US" dirty="0">
                <a:solidFill>
                  <a:schemeClr val="accent6"/>
                </a:solidFill>
              </a:rPr>
              <a:t>.</a:t>
            </a:r>
          </a:p>
          <a:p>
            <a:r>
              <a:rPr lang="en-US" dirty="0"/>
              <a:t>Joined UofT CivMin in January 2020</a:t>
            </a:r>
            <a:r>
              <a:rPr lang="en-US" dirty="0">
                <a:solidFill>
                  <a:schemeClr val="accent6"/>
                </a:solidFill>
              </a:rPr>
              <a:t>.</a:t>
            </a:r>
          </a:p>
          <a:p>
            <a:r>
              <a:rPr lang="en-US" dirty="0"/>
              <a:t>Research topics</a:t>
            </a:r>
            <a:r>
              <a:rPr lang="en-US" dirty="0">
                <a:solidFill>
                  <a:schemeClr val="accent6"/>
                </a:solidFill>
              </a:rPr>
              <a:t>:</a:t>
            </a:r>
            <a:r>
              <a:rPr lang="en-US" dirty="0"/>
              <a:t> rock mechanics</a:t>
            </a:r>
            <a:r>
              <a:rPr lang="en-US" dirty="0">
                <a:solidFill>
                  <a:schemeClr val="accent6"/>
                </a:solidFill>
              </a:rPr>
              <a:t>,</a:t>
            </a:r>
            <a:r>
              <a:rPr lang="en-US" dirty="0"/>
              <a:t> ultrasonics</a:t>
            </a:r>
            <a:r>
              <a:rPr lang="en-US" dirty="0">
                <a:solidFill>
                  <a:schemeClr val="accent6"/>
                </a:solidFill>
              </a:rPr>
              <a:t>,</a:t>
            </a:r>
            <a:r>
              <a:rPr lang="en-US" dirty="0"/>
              <a:t> signal processing</a:t>
            </a:r>
            <a:r>
              <a:rPr lang="en-US" dirty="0">
                <a:solidFill>
                  <a:schemeClr val="accent6"/>
                </a:solidFill>
              </a:rPr>
              <a:t>,</a:t>
            </a:r>
            <a:r>
              <a:rPr lang="en-US" dirty="0"/>
              <a:t> computer vision</a:t>
            </a:r>
            <a:r>
              <a:rPr lang="en-US" dirty="0">
                <a:solidFill>
                  <a:schemeClr val="accent6"/>
                </a:solidFill>
              </a:rPr>
              <a:t>,</a:t>
            </a:r>
            <a:r>
              <a:rPr lang="en-US" dirty="0"/>
              <a:t> applied machine learning, and translational engineering</a:t>
            </a:r>
            <a:r>
              <a:rPr lang="en-US" dirty="0">
                <a:solidFill>
                  <a:schemeClr val="accent6"/>
                </a:solidFill>
              </a:rPr>
              <a:t>.</a:t>
            </a:r>
          </a:p>
        </p:txBody>
      </p:sp>
      <p:pic>
        <p:nvPicPr>
          <p:cNvPr id="6" name="Picture 2" descr="Sebastian Goodfellow">
            <a:extLst>
              <a:ext uri="{FF2B5EF4-FFF2-40B4-BE49-F238E27FC236}">
                <a16:creationId xmlns:a16="http://schemas.microsoft.com/office/drawing/2014/main" id="{04264BB0-3F14-9FE9-4C0D-A64B9E3ED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098" name="Picture 2" descr="Kore GeoSystems">
            <a:extLst>
              <a:ext uri="{FF2B5EF4-FFF2-40B4-BE49-F238E27FC236}">
                <a16:creationId xmlns:a16="http://schemas.microsoft.com/office/drawing/2014/main" id="{6D0D999D-81E1-222E-A725-6049C8F67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782" y="2642563"/>
            <a:ext cx="1599263" cy="5302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Laussen Labs">
            <a:extLst>
              <a:ext uri="{FF2B5EF4-FFF2-40B4-BE49-F238E27FC236}">
                <a16:creationId xmlns:a16="http://schemas.microsoft.com/office/drawing/2014/main" id="{736ED588-5CEC-01C8-1D12-008C0AD9C5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405"/>
          <a:stretch/>
        </p:blipFill>
        <p:spPr bwMode="auto">
          <a:xfrm>
            <a:off x="7066166" y="3266310"/>
            <a:ext cx="528571" cy="728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D07F196-E8DC-960D-8A05-9C8AD3A985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906" y="3398520"/>
            <a:ext cx="1401081" cy="4515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A16E6DC-4001-87F2-CE2A-8CD8F17106C2}"/>
              </a:ext>
            </a:extLst>
          </p:cNvPr>
          <p:cNvPicPr>
            <a:picLocks noChangeAspect="1"/>
          </p:cNvPicPr>
          <p:nvPr/>
        </p:nvPicPr>
        <p:blipFill>
          <a:blip r:embed="rId6">
            <a:extLst>
              <a:ext uri="{28A0092B-C50C-407E-A947-70E740481C1C}">
                <a14:useLocalDpi xmlns:a14="http://schemas.microsoft.com/office/drawing/2010/main" val="0"/>
              </a:ext>
            </a:extLst>
          </a:blip>
          <a:srcRect l="8849" t="23964" r="76703" b="23975"/>
          <a:stretch>
            <a:fillRect/>
          </a:stretch>
        </p:blipFill>
        <p:spPr>
          <a:xfrm>
            <a:off x="4259580" y="3787140"/>
            <a:ext cx="548640" cy="624840"/>
          </a:xfrm>
          <a:prstGeom prst="rect">
            <a:avLst/>
          </a:prstGeom>
        </p:spPr>
      </p:pic>
    </p:spTree>
    <p:extLst>
      <p:ext uri="{BB962C8B-B14F-4D97-AF65-F5344CB8AC3E}">
        <p14:creationId xmlns:p14="http://schemas.microsoft.com/office/powerpoint/2010/main" val="449403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6"/>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t>Simple and clear syntax</a:t>
            </a:r>
            <a:r>
              <a:rPr lang="en-US" dirty="0">
                <a:solidFill>
                  <a:srgbClr val="66FF99"/>
                </a:solidFill>
              </a:rPr>
              <a:t>.</a:t>
            </a:r>
          </a:p>
          <a:p>
            <a:r>
              <a:rPr lang="en-US" dirty="0">
                <a:solidFill>
                  <a:srgbClr val="444445"/>
                </a:solidFill>
              </a:rPr>
              <a:t>Large open-source community.</a:t>
            </a:r>
          </a:p>
          <a:p>
            <a:r>
              <a:rPr lang="en-US" dirty="0">
                <a:solidFill>
                  <a:srgbClr val="444445"/>
                </a:solidFill>
              </a:rPr>
              <a:t>Used by Google, Firefox, Dropbox, Youtube, Instagram, Yelp, NASA, CIA, etc.</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D61E64-49A2-4955-9B2A-635A62F55FD1}"/>
              </a:ext>
            </a:extLst>
          </p:cNvPr>
          <p:cNvSpPr txBox="1"/>
          <p:nvPr/>
        </p:nvSpPr>
        <p:spPr>
          <a:xfrm>
            <a:off x="5818034" y="2816481"/>
            <a:ext cx="6222549" cy="830997"/>
          </a:xfrm>
          <a:prstGeom prst="rect">
            <a:avLst/>
          </a:prstGeom>
          <a:noFill/>
        </p:spPr>
        <p:txBody>
          <a:bodyPr wrap="square" rtlCol="0">
            <a:spAutoFit/>
          </a:bodyPr>
          <a:lstStyle/>
          <a:p>
            <a:r>
              <a:rPr lang="en-US" sz="2400" b="1" dirty="0">
                <a:solidFill>
                  <a:srgbClr val="00FF00"/>
                </a:solidFill>
                <a:latin typeface="Courier New" panose="02070309020205020404" pitchFamily="49" charset="0"/>
                <a:cs typeface="Courier New" panose="02070309020205020404" pitchFamily="49" charset="0"/>
              </a:rPr>
              <a:t>if x &gt; 10:</a:t>
            </a:r>
          </a:p>
          <a:p>
            <a:r>
              <a:rPr lang="en-US" sz="2400" b="1" dirty="0">
                <a:solidFill>
                  <a:srgbClr val="00FF00"/>
                </a:solidFill>
                <a:latin typeface="Courier New" panose="02070309020205020404" pitchFamily="49" charset="0"/>
                <a:cs typeface="Courier New" panose="02070309020205020404" pitchFamily="49" charset="0"/>
              </a:rPr>
              <a:t>   print(“x is greater than 10”)</a:t>
            </a:r>
          </a:p>
        </p:txBody>
      </p:sp>
      <p:pic>
        <p:nvPicPr>
          <p:cNvPr id="8" name="Picture 12" descr="Janik Vonrotz - Install Python">
            <a:extLst>
              <a:ext uri="{FF2B5EF4-FFF2-40B4-BE49-F238E27FC236}">
                <a16:creationId xmlns:a16="http://schemas.microsoft.com/office/drawing/2014/main" id="{E109D554-BB07-41E9-97D4-238BBFB1C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 t="22988" r="2935" b="28978"/>
          <a:stretch/>
        </p:blipFill>
        <p:spPr bwMode="auto">
          <a:xfrm>
            <a:off x="5852161" y="1825624"/>
            <a:ext cx="3209249" cy="8613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77F0B0-AB44-4266-AF96-A7DBFDC5F4E2}"/>
              </a:ext>
            </a:extLst>
          </p:cNvPr>
          <p:cNvSpPr txBox="1"/>
          <p:nvPr/>
        </p:nvSpPr>
        <p:spPr>
          <a:xfrm>
            <a:off x="5852161" y="4895631"/>
            <a:ext cx="5655010" cy="830997"/>
          </a:xfrm>
          <a:prstGeom prst="rect">
            <a:avLst/>
          </a:prstGeom>
          <a:noFill/>
        </p:spPr>
        <p:txBody>
          <a:bodyPr wrap="none" rtlCol="0">
            <a:spAutoFit/>
          </a:bodyPr>
          <a:lstStyle/>
          <a:p>
            <a:r>
              <a:rPr lang="en-US" sz="2400" dirty="0">
                <a:solidFill>
                  <a:srgbClr val="FFFFFF"/>
                </a:solidFill>
              </a:rPr>
              <a:t>You don</a:t>
            </a:r>
            <a:r>
              <a:rPr lang="en-US" sz="2400" dirty="0">
                <a:solidFill>
                  <a:schemeClr val="accent6"/>
                </a:solidFill>
              </a:rPr>
              <a:t>’</a:t>
            </a:r>
            <a:r>
              <a:rPr lang="en-US" sz="2400" dirty="0">
                <a:solidFill>
                  <a:srgbClr val="FFFFFF"/>
                </a:solidFill>
              </a:rPr>
              <a:t>t know Python</a:t>
            </a:r>
            <a:r>
              <a:rPr lang="en-US" sz="2400" dirty="0">
                <a:solidFill>
                  <a:schemeClr val="accent6"/>
                </a:solidFill>
              </a:rPr>
              <a:t>.</a:t>
            </a:r>
          </a:p>
          <a:p>
            <a:r>
              <a:rPr lang="en-US" sz="2400" dirty="0">
                <a:solidFill>
                  <a:srgbClr val="FFFFFF"/>
                </a:solidFill>
              </a:rPr>
              <a:t>Can you figure out what this code does</a:t>
            </a:r>
            <a:r>
              <a:rPr lang="en-US" sz="2400" dirty="0">
                <a:solidFill>
                  <a:schemeClr val="accent6"/>
                </a:solidFill>
              </a:rPr>
              <a:t>?</a:t>
            </a:r>
          </a:p>
        </p:txBody>
      </p:sp>
      <p:sp>
        <p:nvSpPr>
          <p:cNvPr id="4" name="Arrow: Down 3">
            <a:extLst>
              <a:ext uri="{FF2B5EF4-FFF2-40B4-BE49-F238E27FC236}">
                <a16:creationId xmlns:a16="http://schemas.microsoft.com/office/drawing/2014/main" id="{E260C244-C1C7-4959-B853-AA47CCF84AD4}"/>
              </a:ext>
            </a:extLst>
          </p:cNvPr>
          <p:cNvSpPr/>
          <p:nvPr/>
        </p:nvSpPr>
        <p:spPr>
          <a:xfrm rot="10800000">
            <a:off x="5880675" y="4029261"/>
            <a:ext cx="324465" cy="90176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446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FD83A8-3181-4FFD-B46B-5D13CCBB983C}"/>
              </a:ext>
            </a:extLst>
          </p:cNvPr>
          <p:cNvSpPr/>
          <p:nvPr/>
        </p:nvSpPr>
        <p:spPr>
          <a:xfrm>
            <a:off x="6005543" y="495546"/>
            <a:ext cx="6186457" cy="623561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6"/>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t>Large open</a:t>
            </a:r>
            <a:r>
              <a:rPr lang="en-US" dirty="0">
                <a:solidFill>
                  <a:schemeClr val="accent6"/>
                </a:solidFill>
              </a:rPr>
              <a:t>-</a:t>
            </a:r>
            <a:r>
              <a:rPr lang="en-US" dirty="0"/>
              <a:t>source community</a:t>
            </a:r>
            <a:r>
              <a:rPr lang="en-US" dirty="0">
                <a:solidFill>
                  <a:srgbClr val="66FF99"/>
                </a:solidFill>
              </a:rPr>
              <a:t>.</a:t>
            </a:r>
          </a:p>
          <a:p>
            <a:r>
              <a:rPr lang="en-US" dirty="0">
                <a:solidFill>
                  <a:srgbClr val="444445"/>
                </a:solidFill>
              </a:rPr>
              <a:t>Used by Google, Firefox, Dropbox, Youtube, Instagram, Yelp, NASA, CIA, etc.</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F31C77D-24B7-4E1B-8CA4-6E643E2D1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388" y="1825624"/>
            <a:ext cx="6048821" cy="33116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967CFA-DFB7-4F2A-81EB-54CB80822860}"/>
              </a:ext>
            </a:extLst>
          </p:cNvPr>
          <p:cNvSpPr/>
          <p:nvPr/>
        </p:nvSpPr>
        <p:spPr>
          <a:xfrm>
            <a:off x="5884878" y="303085"/>
            <a:ext cx="136303" cy="6495190"/>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126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6"/>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solidFill>
                  <a:srgbClr val="444445"/>
                </a:solidFill>
              </a:rPr>
              <a:t>Large open-source community.</a:t>
            </a:r>
          </a:p>
          <a:p>
            <a:r>
              <a:rPr lang="en-US" dirty="0"/>
              <a:t>Used by Google</a:t>
            </a:r>
            <a:r>
              <a:rPr lang="en-US" dirty="0">
                <a:solidFill>
                  <a:srgbClr val="66FF99"/>
                </a:solidFill>
              </a:rPr>
              <a:t>,</a:t>
            </a:r>
            <a:r>
              <a:rPr lang="en-US" dirty="0"/>
              <a:t> Firefox</a:t>
            </a:r>
            <a:r>
              <a:rPr lang="en-US" dirty="0">
                <a:solidFill>
                  <a:srgbClr val="66FF99"/>
                </a:solidFill>
              </a:rPr>
              <a:t>,</a:t>
            </a:r>
            <a:r>
              <a:rPr lang="en-US" dirty="0"/>
              <a:t> Dropbox</a:t>
            </a:r>
            <a:r>
              <a:rPr lang="en-US" dirty="0">
                <a:solidFill>
                  <a:srgbClr val="66FF99"/>
                </a:solidFill>
              </a:rPr>
              <a:t>,</a:t>
            </a:r>
            <a:r>
              <a:rPr lang="en-US" dirty="0"/>
              <a:t> Youtube</a:t>
            </a:r>
            <a:r>
              <a:rPr lang="en-US" dirty="0">
                <a:solidFill>
                  <a:srgbClr val="66FF99"/>
                </a:solidFill>
              </a:rPr>
              <a:t>,</a:t>
            </a:r>
            <a:r>
              <a:rPr lang="en-US" dirty="0"/>
              <a:t> Instagram</a:t>
            </a:r>
            <a:r>
              <a:rPr lang="en-US" dirty="0">
                <a:solidFill>
                  <a:srgbClr val="66FF99"/>
                </a:solidFill>
              </a:rPr>
              <a:t>,</a:t>
            </a:r>
            <a:r>
              <a:rPr lang="en-US" dirty="0"/>
              <a:t> Yelp</a:t>
            </a:r>
            <a:r>
              <a:rPr lang="en-US" dirty="0">
                <a:solidFill>
                  <a:srgbClr val="66FF99"/>
                </a:solidFill>
              </a:rPr>
              <a:t>,</a:t>
            </a:r>
            <a:r>
              <a:rPr lang="en-US" dirty="0"/>
              <a:t> NASA</a:t>
            </a:r>
            <a:r>
              <a:rPr lang="en-US" dirty="0">
                <a:solidFill>
                  <a:srgbClr val="66FF99"/>
                </a:solidFill>
              </a:rPr>
              <a:t>,</a:t>
            </a:r>
            <a:r>
              <a:rPr lang="en-US" dirty="0"/>
              <a:t> CIA</a:t>
            </a:r>
            <a:r>
              <a:rPr lang="en-US" dirty="0">
                <a:solidFill>
                  <a:srgbClr val="66FF99"/>
                </a:solidFill>
              </a:rPr>
              <a:t>,</a:t>
            </a:r>
            <a:r>
              <a:rPr lang="en-US" dirty="0"/>
              <a:t> etc</a:t>
            </a:r>
            <a:r>
              <a:rPr lang="en-US" dirty="0">
                <a:solidFill>
                  <a:srgbClr val="66FF99"/>
                </a:solidFill>
              </a:rPr>
              <a:t>.</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Yahoo Logo, history, meaning, symbol, PNG">
            <a:extLst>
              <a:ext uri="{FF2B5EF4-FFF2-40B4-BE49-F238E27FC236}">
                <a16:creationId xmlns:a16="http://schemas.microsoft.com/office/drawing/2014/main" id="{04FCD08B-BA15-4E36-9E6E-476BC1C63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4551" y="605073"/>
            <a:ext cx="2543278" cy="143059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Google logo - Wikipedia">
            <a:extLst>
              <a:ext uri="{FF2B5EF4-FFF2-40B4-BE49-F238E27FC236}">
                <a16:creationId xmlns:a16="http://schemas.microsoft.com/office/drawing/2014/main" id="{1CC3E501-A919-4B82-B570-19C72B7D8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722" y="1984764"/>
            <a:ext cx="35052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D42FBBB0-B188-43AB-A803-F806FF763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4213" y="4292271"/>
            <a:ext cx="2282559" cy="2282559"/>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Logo and Brand Assets — Spotify">
            <a:extLst>
              <a:ext uri="{FF2B5EF4-FFF2-40B4-BE49-F238E27FC236}">
                <a16:creationId xmlns:a16="http://schemas.microsoft.com/office/drawing/2014/main" id="{C7845750-AADA-46B3-91FD-57B727E0D9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846" y="4699401"/>
            <a:ext cx="3740191" cy="11225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Kore GeoSystems">
            <a:extLst>
              <a:ext uri="{FF2B5EF4-FFF2-40B4-BE49-F238E27FC236}">
                <a16:creationId xmlns:a16="http://schemas.microsoft.com/office/drawing/2014/main" id="{464EC9E3-C765-4982-B15F-65CBB13138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584" y="3661485"/>
            <a:ext cx="2591629" cy="859294"/>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Symbols of NASA | NASA">
            <a:extLst>
              <a:ext uri="{FF2B5EF4-FFF2-40B4-BE49-F238E27FC236}">
                <a16:creationId xmlns:a16="http://schemas.microsoft.com/office/drawing/2014/main" id="{1C8133C8-FEFC-489F-A984-031A8954B62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46" r="23045"/>
          <a:stretch/>
        </p:blipFill>
        <p:spPr bwMode="auto">
          <a:xfrm>
            <a:off x="9934951" y="1825624"/>
            <a:ext cx="2141081" cy="2046585"/>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spacex-logo - Metri-Tech Engineering, Inc.">
            <a:extLst>
              <a:ext uri="{FF2B5EF4-FFF2-40B4-BE49-F238E27FC236}">
                <a16:creationId xmlns:a16="http://schemas.microsoft.com/office/drawing/2014/main" id="{FED300AC-88DC-4FD4-B58A-2E4CB7BC05C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711" b="37547"/>
          <a:stretch/>
        </p:blipFill>
        <p:spPr bwMode="auto">
          <a:xfrm>
            <a:off x="5805236" y="661937"/>
            <a:ext cx="3124319" cy="5831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8448" name="Picture 16" descr="Twitter Logo, history, meaning, symbol, PNG">
            <a:extLst>
              <a:ext uri="{FF2B5EF4-FFF2-40B4-BE49-F238E27FC236}">
                <a16:creationId xmlns:a16="http://schemas.microsoft.com/office/drawing/2014/main" id="{A436750B-F340-48A5-BCD8-917D43EEA8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58689" y="5888907"/>
            <a:ext cx="1219418" cy="685923"/>
          </a:xfrm>
          <a:prstGeom prst="rect">
            <a:avLst/>
          </a:prstGeom>
          <a:noFill/>
          <a:extLst>
            <a:ext uri="{909E8E84-426E-40DD-AFC4-6F175D3DCCD1}">
              <a14:hiddenFill xmlns:a14="http://schemas.microsoft.com/office/drawing/2010/main">
                <a:solidFill>
                  <a:srgbClr val="FFFFFF"/>
                </a:solidFill>
              </a14:hiddenFill>
            </a:ext>
          </a:extLst>
        </p:spPr>
      </p:pic>
      <p:pic>
        <p:nvPicPr>
          <p:cNvPr id="18450" name="Picture 18" descr="Instagram - Wikipedia">
            <a:extLst>
              <a:ext uri="{FF2B5EF4-FFF2-40B4-BE49-F238E27FC236}">
                <a16:creationId xmlns:a16="http://schemas.microsoft.com/office/drawing/2014/main" id="{67919167-586F-4730-9F33-4521B39572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6438" y="3344486"/>
            <a:ext cx="777775" cy="777775"/>
          </a:xfrm>
          <a:prstGeom prst="rect">
            <a:avLst/>
          </a:prstGeom>
          <a:noFill/>
          <a:extLst>
            <a:ext uri="{909E8E84-426E-40DD-AFC4-6F175D3DCCD1}">
              <a14:hiddenFill xmlns:a14="http://schemas.microsoft.com/office/drawing/2010/main">
                <a:solidFill>
                  <a:srgbClr val="FFFFFF"/>
                </a:solidFill>
              </a14:hiddenFill>
            </a:ext>
          </a:extLst>
        </p:spPr>
      </p:pic>
      <p:pic>
        <p:nvPicPr>
          <p:cNvPr id="18452" name="Picture 20" descr="YouTube logo and symbol, meaning, history, PNG">
            <a:extLst>
              <a:ext uri="{FF2B5EF4-FFF2-40B4-BE49-F238E27FC236}">
                <a16:creationId xmlns:a16="http://schemas.microsoft.com/office/drawing/2014/main" id="{7F12562F-2F2D-45DF-9524-AB8FB847C52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1262" r="26757" b="46289"/>
          <a:stretch/>
        </p:blipFill>
        <p:spPr bwMode="auto">
          <a:xfrm>
            <a:off x="7225389" y="1406734"/>
            <a:ext cx="898022" cy="64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007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6"/>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solidFill>
                  <a:srgbClr val="444445"/>
                </a:solidFill>
              </a:rPr>
              <a:t>Large open-source community.</a:t>
            </a:r>
          </a:p>
          <a:p>
            <a:r>
              <a:rPr lang="en-US" dirty="0">
                <a:solidFill>
                  <a:srgbClr val="444445"/>
                </a:solidFill>
              </a:rPr>
              <a:t>Used by Google, Firefox, Dropbox, Youtube, Instagram, Yelp, NASA, CIA, etc.</a:t>
            </a:r>
          </a:p>
          <a:p>
            <a:r>
              <a:rPr lang="en-US" dirty="0"/>
              <a:t>The Artificial Intelligence </a:t>
            </a:r>
            <a:r>
              <a:rPr lang="en-US" dirty="0">
                <a:solidFill>
                  <a:schemeClr val="accent6"/>
                </a:solidFill>
              </a:rPr>
              <a:t>(</a:t>
            </a:r>
            <a:r>
              <a:rPr lang="en-US" dirty="0"/>
              <a:t>AI</a:t>
            </a:r>
            <a:r>
              <a:rPr lang="en-US" dirty="0">
                <a:solidFill>
                  <a:schemeClr val="accent6"/>
                </a:solidFill>
              </a:rPr>
              <a:t>)</a:t>
            </a:r>
            <a:r>
              <a:rPr lang="en-US" dirty="0"/>
              <a:t> community overwhelmingly uses Python</a:t>
            </a:r>
            <a:r>
              <a:rPr lang="en-US" dirty="0">
                <a:solidFill>
                  <a:srgbClr val="66FF99"/>
                </a:solidFill>
              </a:rPr>
              <a:t>.</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Open AI Logo Vector (.EPS) Free Download">
            <a:extLst>
              <a:ext uri="{FF2B5EF4-FFF2-40B4-BE49-F238E27FC236}">
                <a16:creationId xmlns:a16="http://schemas.microsoft.com/office/drawing/2014/main" id="{56FE3192-5AE6-48B9-89A0-DEB7ED226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4501" y="1310409"/>
            <a:ext cx="2293941" cy="1575173"/>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UW HCDE on Twitter: &amp;quot;HCDE Prof. Julie Kientz has received a Google Faculty  Research Award to study how technology can foster engagement between  children with and without disabilities. Kientz will work with @">
            <a:extLst>
              <a:ext uri="{FF2B5EF4-FFF2-40B4-BE49-F238E27FC236}">
                <a16:creationId xmlns:a16="http://schemas.microsoft.com/office/drawing/2014/main" id="{3B25D17B-396B-46BD-924A-4C250CD870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882" r="24434" b="28705"/>
          <a:stretch/>
        </p:blipFill>
        <p:spPr bwMode="auto">
          <a:xfrm>
            <a:off x="10352286" y="5616858"/>
            <a:ext cx="758370" cy="748515"/>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a:extLst>
              <a:ext uri="{FF2B5EF4-FFF2-40B4-BE49-F238E27FC236}">
                <a16:creationId xmlns:a16="http://schemas.microsoft.com/office/drawing/2014/main" id="{A166A5A7-EC4A-45C2-84C1-9A5C227263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7035" y="3194548"/>
            <a:ext cx="2339575" cy="1949270"/>
          </a:xfrm>
          <a:prstGeom prst="rect">
            <a:avLst/>
          </a:prstGeom>
          <a:noFill/>
          <a:extLst>
            <a:ext uri="{909E8E84-426E-40DD-AFC4-6F175D3DCCD1}">
              <a14:hiddenFill xmlns:a14="http://schemas.microsoft.com/office/drawing/2010/main">
                <a:solidFill>
                  <a:srgbClr val="FFFFFF"/>
                </a:solidFill>
              </a14:hiddenFill>
            </a:ext>
          </a:extLst>
        </p:spPr>
      </p:pic>
      <p:pic>
        <p:nvPicPr>
          <p:cNvPr id="21518" name="Picture 14">
            <a:extLst>
              <a:ext uri="{FF2B5EF4-FFF2-40B4-BE49-F238E27FC236}">
                <a16:creationId xmlns:a16="http://schemas.microsoft.com/office/drawing/2014/main" id="{AE4B1426-01BD-455F-A8D1-074E89E2B7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8974" y="967371"/>
            <a:ext cx="3339706" cy="821881"/>
          </a:xfrm>
          <a:prstGeom prst="rect">
            <a:avLst/>
          </a:prstGeom>
          <a:noFill/>
          <a:extLst>
            <a:ext uri="{909E8E84-426E-40DD-AFC4-6F175D3DCCD1}">
              <a14:hiddenFill xmlns:a14="http://schemas.microsoft.com/office/drawing/2010/main">
                <a:solidFill>
                  <a:srgbClr val="FFFFFF"/>
                </a:solidFill>
              </a14:hiddenFill>
            </a:ext>
          </a:extLst>
        </p:spPr>
      </p:pic>
      <p:pic>
        <p:nvPicPr>
          <p:cNvPr id="21520" name="Picture 16" descr="Home - Landing AI">
            <a:extLst>
              <a:ext uri="{FF2B5EF4-FFF2-40B4-BE49-F238E27FC236}">
                <a16:creationId xmlns:a16="http://schemas.microsoft.com/office/drawing/2014/main" id="{9B05C4AF-D083-44AF-A7B3-01F7D66E23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806" y="2091724"/>
            <a:ext cx="3274874" cy="629784"/>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Understanding XGBoost &amp;amp; it&amp;#39;s growing popularity among the ML community | by  Deep Borkar | Analytics Vidhya | Medium">
            <a:extLst>
              <a:ext uri="{FF2B5EF4-FFF2-40B4-BE49-F238E27FC236}">
                <a16:creationId xmlns:a16="http://schemas.microsoft.com/office/drawing/2014/main" id="{28AF3096-4547-490C-B4AE-AD218B0B52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3315728"/>
            <a:ext cx="3594672" cy="1997040"/>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a:extLst>
              <a:ext uri="{FF2B5EF4-FFF2-40B4-BE49-F238E27FC236}">
                <a16:creationId xmlns:a16="http://schemas.microsoft.com/office/drawing/2014/main" id="{AE040882-BB4B-460E-8C4A-1E57F5CB2B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7139" y="5060370"/>
            <a:ext cx="2807915" cy="1511595"/>
          </a:xfrm>
          <a:prstGeom prst="rect">
            <a:avLst/>
          </a:prstGeom>
          <a:noFill/>
          <a:extLst>
            <a:ext uri="{909E8E84-426E-40DD-AFC4-6F175D3DCCD1}">
              <a14:hiddenFill xmlns:a14="http://schemas.microsoft.com/office/drawing/2010/main">
                <a:solidFill>
                  <a:srgbClr val="FFFFFF"/>
                </a:solidFill>
              </a14:hiddenFill>
            </a:ext>
          </a:extLst>
        </p:spPr>
      </p:pic>
      <p:pic>
        <p:nvPicPr>
          <p:cNvPr id="21526" name="Picture 22" descr="Data Science with Keboola">
            <a:extLst>
              <a:ext uri="{FF2B5EF4-FFF2-40B4-BE49-F238E27FC236}">
                <a16:creationId xmlns:a16="http://schemas.microsoft.com/office/drawing/2014/main" id="{CD80F41E-72A0-4D40-B8E9-E21CA91F24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7251" y="2812328"/>
            <a:ext cx="29146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1528" name="Picture 24" descr="Element AI - Wikipedia">
            <a:extLst>
              <a:ext uri="{FF2B5EF4-FFF2-40B4-BE49-F238E27FC236}">
                <a16:creationId xmlns:a16="http://schemas.microsoft.com/office/drawing/2014/main" id="{37205F08-1648-4953-8F57-1198715389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7138" y="632561"/>
            <a:ext cx="656148" cy="65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58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200" y="1825624"/>
            <a:ext cx="4990363" cy="4835479"/>
          </a:xfrm>
        </p:spPr>
        <p:txBody>
          <a:bodyPr>
            <a:normAutofit lnSpcReduction="10000"/>
          </a:bodyPr>
          <a:lstStyle/>
          <a:p>
            <a:r>
              <a:rPr lang="en-US" dirty="0"/>
              <a:t>Ok</a:t>
            </a:r>
            <a:r>
              <a:rPr lang="en-US" dirty="0">
                <a:solidFill>
                  <a:srgbClr val="66FF99"/>
                </a:solidFill>
              </a:rPr>
              <a:t>,</a:t>
            </a:r>
            <a:r>
              <a:rPr lang="en-US" dirty="0"/>
              <a:t> so we</a:t>
            </a:r>
            <a:r>
              <a:rPr lang="en-US" dirty="0">
                <a:solidFill>
                  <a:srgbClr val="66FF99"/>
                </a:solidFill>
              </a:rPr>
              <a:t>’</a:t>
            </a:r>
            <a:r>
              <a:rPr lang="en-US" dirty="0"/>
              <a:t>ve explained why coding is important and why we</a:t>
            </a:r>
            <a:r>
              <a:rPr lang="en-US" dirty="0">
                <a:solidFill>
                  <a:srgbClr val="66FF99"/>
                </a:solidFill>
              </a:rPr>
              <a:t>’</a:t>
            </a:r>
            <a:r>
              <a:rPr lang="en-US" dirty="0"/>
              <a:t>re learning to code in Python</a:t>
            </a:r>
            <a:r>
              <a:rPr lang="en-US" dirty="0">
                <a:solidFill>
                  <a:srgbClr val="66FF99"/>
                </a:solidFill>
              </a:rPr>
              <a:t>.</a:t>
            </a:r>
          </a:p>
          <a:p>
            <a:r>
              <a:rPr lang="en-US" b="1" dirty="0"/>
              <a:t>BUT</a:t>
            </a:r>
            <a:r>
              <a:rPr lang="en-US" dirty="0">
                <a:solidFill>
                  <a:srgbClr val="66FF99"/>
                </a:solidFill>
              </a:rPr>
              <a:t>,</a:t>
            </a:r>
            <a:r>
              <a:rPr lang="en-US" dirty="0"/>
              <a:t> you</a:t>
            </a:r>
            <a:r>
              <a:rPr lang="en-US" dirty="0">
                <a:solidFill>
                  <a:srgbClr val="66FF99"/>
                </a:solidFill>
              </a:rPr>
              <a:t>’</a:t>
            </a:r>
            <a:r>
              <a:rPr lang="en-US" dirty="0"/>
              <a:t>re all different types of engineers</a:t>
            </a:r>
            <a:r>
              <a:rPr lang="en-US" dirty="0">
                <a:solidFill>
                  <a:srgbClr val="66FF99"/>
                </a:solidFill>
              </a:rPr>
              <a:t>,</a:t>
            </a:r>
            <a:r>
              <a:rPr lang="en-US" dirty="0"/>
              <a:t> right</a:t>
            </a:r>
            <a:r>
              <a:rPr lang="en-US" dirty="0">
                <a:solidFill>
                  <a:srgbClr val="66FF99"/>
                </a:solidFill>
              </a:rPr>
              <a:t>?</a:t>
            </a:r>
          </a:p>
          <a:p>
            <a:pPr lvl="1"/>
            <a:r>
              <a:rPr lang="en-US" dirty="0"/>
              <a:t>Mechanical</a:t>
            </a:r>
            <a:r>
              <a:rPr lang="en-US" dirty="0">
                <a:solidFill>
                  <a:srgbClr val="66FF99"/>
                </a:solidFill>
              </a:rPr>
              <a:t>.</a:t>
            </a:r>
          </a:p>
          <a:p>
            <a:pPr lvl="1"/>
            <a:r>
              <a:rPr lang="en-US" dirty="0"/>
              <a:t>Industrials</a:t>
            </a:r>
            <a:r>
              <a:rPr lang="en-US" dirty="0">
                <a:solidFill>
                  <a:srgbClr val="66FF99"/>
                </a:solidFill>
              </a:rPr>
              <a:t>.</a:t>
            </a:r>
          </a:p>
          <a:p>
            <a:pPr lvl="1"/>
            <a:r>
              <a:rPr lang="en-US" dirty="0"/>
              <a:t>Materials</a:t>
            </a:r>
            <a:r>
              <a:rPr lang="en-US" dirty="0">
                <a:solidFill>
                  <a:srgbClr val="66FF99"/>
                </a:solidFill>
              </a:rPr>
              <a:t>.</a:t>
            </a:r>
          </a:p>
          <a:p>
            <a:pPr lvl="1"/>
            <a:r>
              <a:rPr lang="en-US" dirty="0"/>
              <a:t>Civil</a:t>
            </a:r>
            <a:r>
              <a:rPr lang="en-US" dirty="0">
                <a:solidFill>
                  <a:srgbClr val="66FF99"/>
                </a:solidFill>
              </a:rPr>
              <a:t>.</a:t>
            </a:r>
          </a:p>
          <a:p>
            <a:pPr lvl="1"/>
            <a:r>
              <a:rPr lang="en-US" dirty="0"/>
              <a:t>Chemical</a:t>
            </a:r>
            <a:r>
              <a:rPr lang="en-US" dirty="0">
                <a:solidFill>
                  <a:srgbClr val="66FF99"/>
                </a:solidFill>
              </a:rPr>
              <a:t>.</a:t>
            </a:r>
          </a:p>
          <a:p>
            <a:pPr lvl="1"/>
            <a:r>
              <a:rPr lang="en-US" dirty="0"/>
              <a:t>Mineral</a:t>
            </a:r>
            <a:r>
              <a:rPr lang="en-US" dirty="0">
                <a:solidFill>
                  <a:srgbClr val="66FF99"/>
                </a:solidFill>
              </a:rPr>
              <a:t>.</a:t>
            </a:r>
          </a:p>
        </p:txBody>
      </p:sp>
      <p:pic>
        <p:nvPicPr>
          <p:cNvPr id="4" name="Picture 2" descr="Civil Engineers - Four County Labour Market Planning Board">
            <a:extLst>
              <a:ext uri="{FF2B5EF4-FFF2-40B4-BE49-F238E27FC236}">
                <a16:creationId xmlns:a16="http://schemas.microsoft.com/office/drawing/2014/main" id="{7C64B9DE-4DBA-49D0-AC1F-AFF4086379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274"/>
          <a:stretch/>
        </p:blipFill>
        <p:spPr bwMode="auto">
          <a:xfrm>
            <a:off x="5947843" y="495546"/>
            <a:ext cx="6244157" cy="62385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127FCB-6CC7-CADB-C881-EF8F779E029E}"/>
              </a:ext>
            </a:extLst>
          </p:cNvPr>
          <p:cNvSpPr/>
          <p:nvPr/>
        </p:nvSpPr>
        <p:spPr>
          <a:xfrm>
            <a:off x="5866830" y="303085"/>
            <a:ext cx="136303" cy="6495190"/>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358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nhance your traffic surveys with traffic data analytics">
            <a:extLst>
              <a:ext uri="{FF2B5EF4-FFF2-40B4-BE49-F238E27FC236}">
                <a16:creationId xmlns:a16="http://schemas.microsoft.com/office/drawing/2014/main" id="{7E23870A-4461-2A5C-D2A2-99E79BE46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673" y="2468157"/>
            <a:ext cx="5610739" cy="3934360"/>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1026" name="Picture 2" descr="Metrolinx - New Bike Share Toronto program revolves around GO Stations">
            <a:extLst>
              <a:ext uri="{FF2B5EF4-FFF2-40B4-BE49-F238E27FC236}">
                <a16:creationId xmlns:a16="http://schemas.microsoft.com/office/drawing/2014/main" id="{3E953138-0859-05AA-2267-FDE082DA9D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51" t="4813" r="23825" b="12089"/>
          <a:stretch/>
        </p:blipFill>
        <p:spPr bwMode="auto">
          <a:xfrm>
            <a:off x="4781606" y="389309"/>
            <a:ext cx="3858468" cy="2461119"/>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2052" name="Picture 4" descr="Building with robots using Spatial Timber Assemblies method -  MaterialDistrict">
            <a:extLst>
              <a:ext uri="{FF2B5EF4-FFF2-40B4-BE49-F238E27FC236}">
                <a16:creationId xmlns:a16="http://schemas.microsoft.com/office/drawing/2014/main" id="{E21AEBED-BD7E-60C5-52F3-C4871954D0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8506" y="1517597"/>
            <a:ext cx="2998270" cy="374783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Civil Engineers</a:t>
            </a:r>
            <a:r>
              <a:rPr lang="en-US" b="1" dirty="0">
                <a:solidFill>
                  <a:schemeClr val="accent6"/>
                </a:solidFill>
              </a:rPr>
              <a:t>.</a:t>
            </a:r>
          </a:p>
        </p:txBody>
      </p:sp>
      <p:pic>
        <p:nvPicPr>
          <p:cNvPr id="33804" name="Picture 12" descr="Waymo One – Waymo">
            <a:extLst>
              <a:ext uri="{FF2B5EF4-FFF2-40B4-BE49-F238E27FC236}">
                <a16:creationId xmlns:a16="http://schemas.microsoft.com/office/drawing/2014/main" id="{140BB179-B5DF-4CD1-A9B3-A0BB1EA827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588"/>
          <a:stretch>
            <a:fillRect/>
          </a:stretch>
        </p:blipFill>
        <p:spPr bwMode="auto">
          <a:xfrm>
            <a:off x="6208297" y="4241358"/>
            <a:ext cx="5882884" cy="2568520"/>
          </a:xfrm>
          <a:prstGeom prst="rect">
            <a:avLst/>
          </a:prstGeom>
          <a:noFill/>
          <a:extLst>
            <a:ext uri="{909E8E84-426E-40DD-AFC4-6F175D3DCCD1}">
              <a14:hiddenFill xmlns:a14="http://schemas.microsoft.com/office/drawing/2010/main">
                <a:solidFill>
                  <a:srgbClr val="FFFFFF"/>
                </a:solidFill>
              </a14:hiddenFill>
            </a:ext>
          </a:extLst>
        </p:spPr>
      </p:pic>
      <p:pic>
        <p:nvPicPr>
          <p:cNvPr id="33802" name="Picture 10" descr="L&amp;#39;application Uber sera suspendue temporairement à Bruxelles le 30  septembre : une première en Europe - La Libre">
            <a:extLst>
              <a:ext uri="{FF2B5EF4-FFF2-40B4-BE49-F238E27FC236}">
                <a16:creationId xmlns:a16="http://schemas.microsoft.com/office/drawing/2014/main" id="{1C1E2926-3B95-415E-8CCC-BB24FE5EA2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629"/>
          <a:stretch/>
        </p:blipFill>
        <p:spPr bwMode="auto">
          <a:xfrm>
            <a:off x="345384" y="1765192"/>
            <a:ext cx="3750214" cy="1779280"/>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2050" name="Picture 2" descr="How to Use AI in Construction: 15 Examples &amp; Benefits - OpenAsset">
            <a:extLst>
              <a:ext uri="{FF2B5EF4-FFF2-40B4-BE49-F238E27FC236}">
                <a16:creationId xmlns:a16="http://schemas.microsoft.com/office/drawing/2014/main" id="{A8089BB4-EC44-115D-5225-9D0CBBAE48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460" y="4572660"/>
            <a:ext cx="3610696" cy="2016832"/>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01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VRIFY's AI-Assisted Mineral Discovery Platform DORA featured in a mock up screen on a desk.">
            <a:extLst>
              <a:ext uri="{FF2B5EF4-FFF2-40B4-BE49-F238E27FC236}">
                <a16:creationId xmlns:a16="http://schemas.microsoft.com/office/drawing/2014/main" id="{CE25A6FB-167D-FFE1-0060-5D7AD47279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708" b="22912"/>
          <a:stretch>
            <a:fillRect/>
          </a:stretch>
        </p:blipFill>
        <p:spPr bwMode="auto">
          <a:xfrm>
            <a:off x="0" y="1552258"/>
            <a:ext cx="6634982" cy="26708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andvik Mining and Rock Technology will host Innovation in Mining Virtual  Event, Sept. 29-30, 2020 — Sandvik Mining and Rock Technology">
            <a:extLst>
              <a:ext uri="{FF2B5EF4-FFF2-40B4-BE49-F238E27FC236}">
                <a16:creationId xmlns:a16="http://schemas.microsoft.com/office/drawing/2014/main" id="{84E09570-83FC-9B9E-0760-F9250B23F5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50" b="1"/>
          <a:stretch>
            <a:fillRect/>
          </a:stretch>
        </p:blipFill>
        <p:spPr bwMode="auto">
          <a:xfrm>
            <a:off x="0" y="4241132"/>
            <a:ext cx="6634982" cy="2491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Mineral Engineers</a:t>
            </a:r>
            <a:r>
              <a:rPr lang="en-US" b="1" dirty="0">
                <a:solidFill>
                  <a:schemeClr val="accent6"/>
                </a:solidFill>
              </a:rPr>
              <a:t>.</a:t>
            </a:r>
          </a:p>
        </p:txBody>
      </p:sp>
      <p:pic>
        <p:nvPicPr>
          <p:cNvPr id="3" name="Picture 2" descr="Image result for fixed wing drones for mining">
            <a:extLst>
              <a:ext uri="{FF2B5EF4-FFF2-40B4-BE49-F238E27FC236}">
                <a16:creationId xmlns:a16="http://schemas.microsoft.com/office/drawing/2014/main" id="{ED569700-9EE0-D0F1-CD93-DCBD2CBBE0D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867" b="5297"/>
          <a:stretch/>
        </p:blipFill>
        <p:spPr bwMode="auto">
          <a:xfrm>
            <a:off x="7754587" y="4332023"/>
            <a:ext cx="4437413" cy="23957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haping the digital mine - Hexagon - Mining Blog">
            <a:extLst>
              <a:ext uri="{FF2B5EF4-FFF2-40B4-BE49-F238E27FC236}">
                <a16:creationId xmlns:a16="http://schemas.microsoft.com/office/drawing/2014/main" id="{11C38FEC-4A85-95F2-25C6-2A21E44EB7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133"/>
          <a:stretch/>
        </p:blipFill>
        <p:spPr bwMode="auto">
          <a:xfrm>
            <a:off x="7757927" y="498761"/>
            <a:ext cx="4434073" cy="15853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hat is Big Data? | Bernard Marr">
            <a:extLst>
              <a:ext uri="{FF2B5EF4-FFF2-40B4-BE49-F238E27FC236}">
                <a16:creationId xmlns:a16="http://schemas.microsoft.com/office/drawing/2014/main" id="{C47D8833-2E2B-6B1C-F081-74BD2D8E2B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0546" r="19060"/>
          <a:stretch/>
        </p:blipFill>
        <p:spPr bwMode="auto">
          <a:xfrm>
            <a:off x="6733309" y="492823"/>
            <a:ext cx="970728" cy="62349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0EF02AA-3F39-035F-DA70-B4451B6542FF}"/>
              </a:ext>
            </a:extLst>
          </p:cNvPr>
          <p:cNvSpPr/>
          <p:nvPr/>
        </p:nvSpPr>
        <p:spPr>
          <a:xfrm>
            <a:off x="6592614" y="337671"/>
            <a:ext cx="145536" cy="6520329"/>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2F75BAA-A9FD-F7D5-F39E-9C14EB5B3C82}"/>
              </a:ext>
            </a:extLst>
          </p:cNvPr>
          <p:cNvSpPr/>
          <p:nvPr/>
        </p:nvSpPr>
        <p:spPr>
          <a:xfrm>
            <a:off x="7656828" y="286870"/>
            <a:ext cx="145536" cy="6520329"/>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96CFBC-7553-1F67-EFBA-D872ACCA6931}"/>
              </a:ext>
            </a:extLst>
          </p:cNvPr>
          <p:cNvSpPr/>
          <p:nvPr/>
        </p:nvSpPr>
        <p:spPr>
          <a:xfrm rot="5400000">
            <a:off x="8775421" y="1021674"/>
            <a:ext cx="2395743" cy="4437413"/>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DA321B-8BAA-D8A7-852B-31FE2DB1E030}"/>
              </a:ext>
            </a:extLst>
          </p:cNvPr>
          <p:cNvSpPr/>
          <p:nvPr/>
        </p:nvSpPr>
        <p:spPr>
          <a:xfrm rot="5400000">
            <a:off x="3244723" y="909885"/>
            <a:ext cx="145536" cy="663498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58429E-0E7F-6590-0B10-C1CF5CCD831D}"/>
              </a:ext>
            </a:extLst>
          </p:cNvPr>
          <p:cNvSpPr/>
          <p:nvPr/>
        </p:nvSpPr>
        <p:spPr>
          <a:xfrm rot="5400000">
            <a:off x="3244724" y="-1713814"/>
            <a:ext cx="145536" cy="663498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Final post - Striplog">
            <a:hlinkClick r:id="" action="ppaction://media"/>
            <a:extLst>
              <a:ext uri="{FF2B5EF4-FFF2-40B4-BE49-F238E27FC236}">
                <a16:creationId xmlns:a16="http://schemas.microsoft.com/office/drawing/2014/main" id="{2B090EE8-2F65-D50B-93F3-6368BC08293C}"/>
              </a:ext>
            </a:extLst>
          </p:cNvPr>
          <p:cNvPicPr>
            <a:picLocks noChangeAspect="1"/>
          </p:cNvPicPr>
          <p:nvPr>
            <a:videoFile r:link="rId2"/>
            <p:extLst>
              <p:ext uri="{DAA4B4D4-6D71-4841-9C94-3DE7FCFB9230}">
                <p14:media xmlns:p14="http://schemas.microsoft.com/office/powerpoint/2010/main" r:embed="rId1"/>
              </p:ext>
            </p:extLst>
          </p:nvPr>
        </p:nvPicPr>
        <p:blipFill>
          <a:blip r:embed="rId10"/>
          <a:srcRect t="21730" b="17988"/>
          <a:stretch/>
        </p:blipFill>
        <p:spPr>
          <a:xfrm>
            <a:off x="8114491" y="2162658"/>
            <a:ext cx="3717601" cy="2241052"/>
          </a:xfrm>
          <a:prstGeom prst="rect">
            <a:avLst/>
          </a:prstGeom>
        </p:spPr>
      </p:pic>
    </p:spTree>
    <p:extLst>
      <p:ext uri="{BB962C8B-B14F-4D97-AF65-F5344CB8AC3E}">
        <p14:creationId xmlns:p14="http://schemas.microsoft.com/office/powerpoint/2010/main" val="60720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97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p:cTn id="12" repeatCount="indefinite" fill="hold" display="0">
                  <p:stCondLst>
                    <p:cond delay="indefinite"/>
                  </p:stCondLst>
                </p:cTn>
                <p:tgtEl>
                  <p:spTgt spid="19"/>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69A73A-8990-43D0-90AA-FABC47D8E97B}"/>
              </a:ext>
            </a:extLst>
          </p:cNvPr>
          <p:cNvSpPr/>
          <p:nvPr/>
        </p:nvSpPr>
        <p:spPr>
          <a:xfrm>
            <a:off x="0" y="491226"/>
            <a:ext cx="7971692" cy="6235619"/>
          </a:xfrm>
          <a:prstGeom prst="rect">
            <a:avLst/>
          </a:prstGeom>
          <a:solidFill>
            <a:srgbClr val="0A0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200" y="1825624"/>
            <a:ext cx="6158948" cy="4835479"/>
          </a:xfrm>
        </p:spPr>
        <p:txBody>
          <a:bodyPr>
            <a:normAutofit/>
          </a:bodyPr>
          <a:lstStyle/>
          <a:p>
            <a:r>
              <a:rPr lang="en-US" dirty="0"/>
              <a:t>In the 20</a:t>
            </a:r>
            <a:r>
              <a:rPr lang="en-US" baseline="30000" dirty="0"/>
              <a:t>th</a:t>
            </a:r>
            <a:r>
              <a:rPr lang="en-US" dirty="0"/>
              <a:t> century</a:t>
            </a:r>
            <a:r>
              <a:rPr lang="en-US" dirty="0">
                <a:solidFill>
                  <a:srgbClr val="66FF99"/>
                </a:solidFill>
              </a:rPr>
              <a:t>,</a:t>
            </a:r>
            <a:r>
              <a:rPr lang="en-US" dirty="0"/>
              <a:t> engineers didn</a:t>
            </a:r>
            <a:r>
              <a:rPr lang="en-US" dirty="0">
                <a:solidFill>
                  <a:srgbClr val="66FF99"/>
                </a:solidFill>
              </a:rPr>
              <a:t>’</a:t>
            </a:r>
            <a:r>
              <a:rPr lang="en-US" dirty="0"/>
              <a:t>t need to know how to code</a:t>
            </a:r>
            <a:r>
              <a:rPr lang="en-US" dirty="0">
                <a:solidFill>
                  <a:srgbClr val="66FF99"/>
                </a:solidFill>
              </a:rPr>
              <a:t>.</a:t>
            </a:r>
          </a:p>
          <a:p>
            <a:r>
              <a:rPr lang="en-US" dirty="0"/>
              <a:t>In the 21</a:t>
            </a:r>
            <a:r>
              <a:rPr lang="en-US" baseline="30000" dirty="0"/>
              <a:t>th</a:t>
            </a:r>
            <a:r>
              <a:rPr lang="en-US" dirty="0"/>
              <a:t> century</a:t>
            </a:r>
            <a:r>
              <a:rPr lang="en-US" dirty="0">
                <a:solidFill>
                  <a:srgbClr val="66FF99"/>
                </a:solidFill>
              </a:rPr>
              <a:t>,</a:t>
            </a:r>
            <a:r>
              <a:rPr lang="en-US" dirty="0"/>
              <a:t> coding is an </a:t>
            </a:r>
            <a:r>
              <a:rPr lang="en-US" b="1" dirty="0">
                <a:solidFill>
                  <a:schemeClr val="accent6"/>
                </a:solidFill>
              </a:rPr>
              <a:t>essential skill </a:t>
            </a:r>
            <a:r>
              <a:rPr lang="en-US" dirty="0"/>
              <a:t>and any engineer without solid coding abilities will be at a major disadvantage</a:t>
            </a:r>
            <a:r>
              <a:rPr lang="en-US" dirty="0">
                <a:solidFill>
                  <a:srgbClr val="66FF99"/>
                </a:solidFill>
              </a:rPr>
              <a:t>.</a:t>
            </a:r>
          </a:p>
          <a:p>
            <a:r>
              <a:rPr lang="en-US" dirty="0"/>
              <a:t>Programming</a:t>
            </a:r>
            <a:r>
              <a:rPr lang="en-US" dirty="0">
                <a:solidFill>
                  <a:schemeClr val="accent6"/>
                </a:solidFill>
              </a:rPr>
              <a:t>,</a:t>
            </a:r>
            <a:r>
              <a:rPr lang="en-US" dirty="0"/>
              <a:t> Data</a:t>
            </a:r>
            <a:r>
              <a:rPr lang="en-US" dirty="0">
                <a:solidFill>
                  <a:schemeClr val="accent6"/>
                </a:solidFill>
              </a:rPr>
              <a:t>,</a:t>
            </a:r>
            <a:r>
              <a:rPr lang="en-US" dirty="0"/>
              <a:t> and AI are increasingly becoming common requirements for traditional engineering jobs</a:t>
            </a:r>
            <a:r>
              <a:rPr lang="en-US" dirty="0">
                <a:solidFill>
                  <a:schemeClr val="accent6"/>
                </a:solidFill>
              </a:rPr>
              <a:t>.</a:t>
            </a:r>
          </a:p>
          <a:p>
            <a:endParaRPr lang="en-US" dirty="0">
              <a:solidFill>
                <a:schemeClr val="accent2"/>
              </a:solidFill>
            </a:endParaRPr>
          </a:p>
          <a:p>
            <a:endParaRPr lang="en-US" dirty="0">
              <a:solidFill>
                <a:schemeClr val="accent2"/>
              </a:solidFill>
            </a:endParaRPr>
          </a:p>
        </p:txBody>
      </p:sp>
      <p:pic>
        <p:nvPicPr>
          <p:cNvPr id="4" name="Picture 2" descr="What is Python Coding? | Coding for Kids Ages 11+ | Juni Learning">
            <a:extLst>
              <a:ext uri="{FF2B5EF4-FFF2-40B4-BE49-F238E27FC236}">
                <a16:creationId xmlns:a16="http://schemas.microsoft.com/office/drawing/2014/main" id="{BAB5225E-A32A-473C-AEAF-EBC0B3E168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79" r="33041"/>
          <a:stretch/>
        </p:blipFill>
        <p:spPr bwMode="auto">
          <a:xfrm>
            <a:off x="7591571" y="491226"/>
            <a:ext cx="4600429" cy="623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493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pPr>
              <a:buClr>
                <a:schemeClr val="accent6"/>
              </a:buClr>
            </a:pPr>
            <a:r>
              <a:rPr lang="en-US" dirty="0"/>
              <a:t>Five technology trends have changed the game for engineers</a:t>
            </a:r>
            <a:r>
              <a:rPr lang="en-US" dirty="0">
                <a:solidFill>
                  <a:schemeClr val="accent6"/>
                </a:solidFill>
              </a:rPr>
              <a:t>.</a:t>
            </a:r>
          </a:p>
          <a:p>
            <a:pPr>
              <a:buClr>
                <a:schemeClr val="accent6"/>
              </a:buClr>
            </a:pPr>
            <a:endParaRPr lang="en-US" dirty="0">
              <a:solidFill>
                <a:schemeClr val="accent2"/>
              </a:solidFill>
            </a:endParaRPr>
          </a:p>
          <a:p>
            <a:pPr>
              <a:buClr>
                <a:schemeClr val="accent6"/>
              </a:buClr>
            </a:pPr>
            <a:endParaRPr lang="en-US" dirty="0">
              <a:solidFill>
                <a:schemeClr val="accent2"/>
              </a:solidFill>
            </a:endParaRPr>
          </a:p>
        </p:txBody>
      </p:sp>
      <p:sp>
        <p:nvSpPr>
          <p:cNvPr id="5" name="TextBox 4">
            <a:extLst>
              <a:ext uri="{FF2B5EF4-FFF2-40B4-BE49-F238E27FC236}">
                <a16:creationId xmlns:a16="http://schemas.microsoft.com/office/drawing/2014/main" id="{68E6D0F0-CA31-4580-B91F-7036A985EE24}"/>
              </a:ext>
            </a:extLst>
          </p:cNvPr>
          <p:cNvSpPr txBox="1"/>
          <p:nvPr/>
        </p:nvSpPr>
        <p:spPr>
          <a:xfrm>
            <a:off x="593047" y="5157691"/>
            <a:ext cx="1281120" cy="369332"/>
          </a:xfrm>
          <a:prstGeom prst="rect">
            <a:avLst/>
          </a:prstGeom>
          <a:noFill/>
        </p:spPr>
        <p:txBody>
          <a:bodyPr wrap="none" rtlCol="0">
            <a:spAutoFit/>
          </a:bodyPr>
          <a:lstStyle/>
          <a:p>
            <a:pPr algn="ctr"/>
            <a:r>
              <a:rPr lang="en-US" b="1" dirty="0">
                <a:solidFill>
                  <a:srgbClr val="F7F7F7"/>
                </a:solidFill>
              </a:rPr>
              <a:t>The Cloud</a:t>
            </a:r>
          </a:p>
        </p:txBody>
      </p:sp>
      <p:pic>
        <p:nvPicPr>
          <p:cNvPr id="28674" name="Picture 2" descr="Blue Cloud Weather Icon #AD , #Affiliate, #affiliate, #Cloud, #Weather,  #Icon, #Blue | Weather icons, Blue clouds, Clouds">
            <a:extLst>
              <a:ext uri="{FF2B5EF4-FFF2-40B4-BE49-F238E27FC236}">
                <a16:creationId xmlns:a16="http://schemas.microsoft.com/office/drawing/2014/main" id="{D3A1C1B7-9AD9-4EEC-B0D5-17C439AEC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394"/>
          <a:stretch/>
        </p:blipFill>
        <p:spPr bwMode="auto">
          <a:xfrm>
            <a:off x="209390" y="3304198"/>
            <a:ext cx="2048435" cy="169213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Optical miniature sensors with unique reliability | Baumer USA">
            <a:extLst>
              <a:ext uri="{FF2B5EF4-FFF2-40B4-BE49-F238E27FC236}">
                <a16:creationId xmlns:a16="http://schemas.microsoft.com/office/drawing/2014/main" id="{1B1C88FE-FE93-4665-AD55-BC99E8B11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542" y="3014521"/>
            <a:ext cx="2950882" cy="2213162"/>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Ontash">
            <a:extLst>
              <a:ext uri="{FF2B5EF4-FFF2-40B4-BE49-F238E27FC236}">
                <a16:creationId xmlns:a16="http://schemas.microsoft.com/office/drawing/2014/main" id="{8507B407-0A5A-49F3-B0E0-23865CF35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7072" y="3356701"/>
            <a:ext cx="2337453" cy="1739500"/>
          </a:xfrm>
          <a:prstGeom prst="rect">
            <a:avLst/>
          </a:prstGeom>
          <a:noFill/>
          <a:extLst>
            <a:ext uri="{909E8E84-426E-40DD-AFC4-6F175D3DCCD1}">
              <a14:hiddenFill xmlns:a14="http://schemas.microsoft.com/office/drawing/2010/main">
                <a:solidFill>
                  <a:srgbClr val="FFFFFF"/>
                </a:solidFill>
              </a14:hiddenFill>
            </a:ext>
          </a:extLst>
        </p:spPr>
      </p:pic>
      <p:pic>
        <p:nvPicPr>
          <p:cNvPr id="28688" name="Picture 16" descr="AI, Modelling &amp;amp; Simulation Capabilities - Consilium Technology">
            <a:extLst>
              <a:ext uri="{FF2B5EF4-FFF2-40B4-BE49-F238E27FC236}">
                <a16:creationId xmlns:a16="http://schemas.microsoft.com/office/drawing/2014/main" id="{956D28E2-16F7-4F80-A568-85E4F4E539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77" y="3496249"/>
            <a:ext cx="1525309" cy="1525309"/>
          </a:xfrm>
          <a:prstGeom prst="rect">
            <a:avLst/>
          </a:prstGeom>
          <a:noFill/>
          <a:extLst>
            <a:ext uri="{909E8E84-426E-40DD-AFC4-6F175D3DCCD1}">
              <a14:hiddenFill xmlns:a14="http://schemas.microsoft.com/office/drawing/2010/main">
                <a:solidFill>
                  <a:srgbClr val="FFFFFF"/>
                </a:solidFill>
              </a14:hiddenFill>
            </a:ext>
          </a:extLst>
        </p:spPr>
      </p:pic>
      <p:pic>
        <p:nvPicPr>
          <p:cNvPr id="28690" name="Picture 18" descr="White database 5 icon - Free white database icons">
            <a:extLst>
              <a:ext uri="{FF2B5EF4-FFF2-40B4-BE49-F238E27FC236}">
                <a16:creationId xmlns:a16="http://schemas.microsoft.com/office/drawing/2014/main" id="{64739DA9-775F-4298-A04A-158B936AA1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0867" y="3441094"/>
            <a:ext cx="1655107" cy="16551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1579196-643E-4E34-9D24-A49DE721E749}"/>
              </a:ext>
            </a:extLst>
          </p:cNvPr>
          <p:cNvSpPr txBox="1"/>
          <p:nvPr/>
        </p:nvSpPr>
        <p:spPr>
          <a:xfrm>
            <a:off x="2655231" y="5157691"/>
            <a:ext cx="1753750" cy="369332"/>
          </a:xfrm>
          <a:prstGeom prst="rect">
            <a:avLst/>
          </a:prstGeom>
          <a:noFill/>
        </p:spPr>
        <p:txBody>
          <a:bodyPr wrap="none" rtlCol="0">
            <a:spAutoFit/>
          </a:bodyPr>
          <a:lstStyle/>
          <a:p>
            <a:pPr algn="ctr"/>
            <a:r>
              <a:rPr lang="en-US" b="1" dirty="0">
                <a:solidFill>
                  <a:srgbClr val="F7F7F7"/>
                </a:solidFill>
              </a:rPr>
              <a:t>Cheap Sensors</a:t>
            </a:r>
          </a:p>
        </p:txBody>
      </p:sp>
      <p:sp>
        <p:nvSpPr>
          <p:cNvPr id="16" name="TextBox 15">
            <a:extLst>
              <a:ext uri="{FF2B5EF4-FFF2-40B4-BE49-F238E27FC236}">
                <a16:creationId xmlns:a16="http://schemas.microsoft.com/office/drawing/2014/main" id="{EBEC14F3-D312-4FC4-9EFE-F9ED62A7AD06}"/>
              </a:ext>
            </a:extLst>
          </p:cNvPr>
          <p:cNvSpPr txBox="1"/>
          <p:nvPr/>
        </p:nvSpPr>
        <p:spPr>
          <a:xfrm>
            <a:off x="7265262" y="5135108"/>
            <a:ext cx="1451744" cy="646331"/>
          </a:xfrm>
          <a:prstGeom prst="rect">
            <a:avLst/>
          </a:prstGeom>
          <a:noFill/>
        </p:spPr>
        <p:txBody>
          <a:bodyPr wrap="none" rtlCol="0">
            <a:spAutoFit/>
          </a:bodyPr>
          <a:lstStyle/>
          <a:p>
            <a:pPr algn="ctr"/>
            <a:r>
              <a:rPr lang="en-US" b="1" dirty="0">
                <a:solidFill>
                  <a:srgbClr val="F7F7F7"/>
                </a:solidFill>
              </a:rPr>
              <a:t>Artificial</a:t>
            </a:r>
          </a:p>
          <a:p>
            <a:pPr algn="ctr"/>
            <a:r>
              <a:rPr lang="en-US" b="1" dirty="0">
                <a:solidFill>
                  <a:srgbClr val="F7F7F7"/>
                </a:solidFill>
              </a:rPr>
              <a:t>Intelligence</a:t>
            </a:r>
          </a:p>
        </p:txBody>
      </p:sp>
      <p:sp>
        <p:nvSpPr>
          <p:cNvPr id="17" name="TextBox 16">
            <a:extLst>
              <a:ext uri="{FF2B5EF4-FFF2-40B4-BE49-F238E27FC236}">
                <a16:creationId xmlns:a16="http://schemas.microsoft.com/office/drawing/2014/main" id="{11A5BE5F-E08F-4687-8EB9-B9EA32AC2DC9}"/>
              </a:ext>
            </a:extLst>
          </p:cNvPr>
          <p:cNvSpPr txBox="1"/>
          <p:nvPr/>
        </p:nvSpPr>
        <p:spPr>
          <a:xfrm>
            <a:off x="5182724" y="5157690"/>
            <a:ext cx="1111203" cy="369332"/>
          </a:xfrm>
          <a:prstGeom prst="rect">
            <a:avLst/>
          </a:prstGeom>
          <a:noFill/>
        </p:spPr>
        <p:txBody>
          <a:bodyPr wrap="none" rtlCol="0">
            <a:spAutoFit/>
          </a:bodyPr>
          <a:lstStyle/>
          <a:p>
            <a:pPr algn="ctr"/>
            <a:r>
              <a:rPr lang="en-US" b="1" dirty="0">
                <a:solidFill>
                  <a:srgbClr val="F7F7F7"/>
                </a:solidFill>
              </a:rPr>
              <a:t>Big Data</a:t>
            </a:r>
          </a:p>
        </p:txBody>
      </p:sp>
      <p:sp>
        <p:nvSpPr>
          <p:cNvPr id="18" name="TextBox 17">
            <a:extLst>
              <a:ext uri="{FF2B5EF4-FFF2-40B4-BE49-F238E27FC236}">
                <a16:creationId xmlns:a16="http://schemas.microsoft.com/office/drawing/2014/main" id="{A504820E-B694-4F74-B862-C9E327477E05}"/>
              </a:ext>
            </a:extLst>
          </p:cNvPr>
          <p:cNvSpPr txBox="1"/>
          <p:nvPr/>
        </p:nvSpPr>
        <p:spPr>
          <a:xfrm>
            <a:off x="9886211" y="5157691"/>
            <a:ext cx="1521379" cy="646331"/>
          </a:xfrm>
          <a:prstGeom prst="rect">
            <a:avLst/>
          </a:prstGeom>
          <a:noFill/>
        </p:spPr>
        <p:txBody>
          <a:bodyPr wrap="none" rtlCol="0">
            <a:spAutoFit/>
          </a:bodyPr>
          <a:lstStyle/>
          <a:p>
            <a:pPr algn="ctr"/>
            <a:r>
              <a:rPr lang="en-US" b="1" dirty="0">
                <a:solidFill>
                  <a:srgbClr val="F7F7F7"/>
                </a:solidFill>
              </a:rPr>
              <a:t>The Internet</a:t>
            </a:r>
          </a:p>
          <a:p>
            <a:pPr algn="ctr"/>
            <a:r>
              <a:rPr lang="en-US" b="1" dirty="0">
                <a:solidFill>
                  <a:srgbClr val="F7F7F7"/>
                </a:solidFill>
              </a:rPr>
              <a:t>Of Things</a:t>
            </a:r>
          </a:p>
        </p:txBody>
      </p:sp>
    </p:spTree>
    <p:extLst>
      <p:ext uri="{BB962C8B-B14F-4D97-AF65-F5344CB8AC3E}">
        <p14:creationId xmlns:p14="http://schemas.microsoft.com/office/powerpoint/2010/main" val="145801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dissolve">
                                      <p:cBhvr>
                                        <p:cTn id="7" dur="500"/>
                                        <p:tgtEl>
                                          <p:spTgt spid="2867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8690"/>
                                        </p:tgtEl>
                                        <p:attrNameLst>
                                          <p:attrName>style.visibility</p:attrName>
                                        </p:attrNameLst>
                                      </p:cBhvr>
                                      <p:to>
                                        <p:strVal val="visible"/>
                                      </p:to>
                                    </p:set>
                                    <p:animEffect transition="in" filter="dissolve">
                                      <p:cBhvr>
                                        <p:cTn id="15" dur="500"/>
                                        <p:tgtEl>
                                          <p:spTgt spid="2869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8688"/>
                                        </p:tgtEl>
                                        <p:attrNameLst>
                                          <p:attrName>style.visibility</p:attrName>
                                        </p:attrNameLst>
                                      </p:cBhvr>
                                      <p:to>
                                        <p:strVal val="visible"/>
                                      </p:to>
                                    </p:set>
                                    <p:animEffect transition="in" filter="dissolve">
                                      <p:cBhvr>
                                        <p:cTn id="23" dur="500"/>
                                        <p:tgtEl>
                                          <p:spTgt spid="2868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8680"/>
                                        </p:tgtEl>
                                        <p:attrNameLst>
                                          <p:attrName>style.visibility</p:attrName>
                                        </p:attrNameLst>
                                      </p:cBhvr>
                                      <p:to>
                                        <p:strVal val="visible"/>
                                      </p:to>
                                    </p:set>
                                    <p:animEffect transition="in" filter="dissolve">
                                      <p:cBhvr>
                                        <p:cTn id="31" dur="500"/>
                                        <p:tgtEl>
                                          <p:spTgt spid="2868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91DB-90B6-52BE-4700-F8EC7E758E2D}"/>
              </a:ext>
            </a:extLst>
          </p:cNvPr>
          <p:cNvSpPr>
            <a:spLocks noGrp="1"/>
          </p:cNvSpPr>
          <p:nvPr>
            <p:ph type="title"/>
          </p:nvPr>
        </p:nvSpPr>
        <p:spPr/>
        <p:txBody>
          <a:bodyPr>
            <a:normAutofit fontScale="90000"/>
          </a:bodyPr>
          <a:lstStyle/>
          <a:p>
            <a:r>
              <a:rPr lang="en-CA" b="1" dirty="0"/>
              <a:t>Generative AI</a:t>
            </a:r>
            <a:r>
              <a:rPr lang="en-CA" b="1" dirty="0">
                <a:solidFill>
                  <a:srgbClr val="66FF99"/>
                </a:solidFill>
              </a:rPr>
              <a:t>.</a:t>
            </a:r>
          </a:p>
        </p:txBody>
      </p:sp>
      <p:sp>
        <p:nvSpPr>
          <p:cNvPr id="3" name="Content Placeholder 2">
            <a:extLst>
              <a:ext uri="{FF2B5EF4-FFF2-40B4-BE49-F238E27FC236}">
                <a16:creationId xmlns:a16="http://schemas.microsoft.com/office/drawing/2014/main" id="{65FE3F21-C033-6D90-7C81-722895BD8EDD}"/>
              </a:ext>
            </a:extLst>
          </p:cNvPr>
          <p:cNvSpPr>
            <a:spLocks noGrp="1"/>
          </p:cNvSpPr>
          <p:nvPr>
            <p:ph idx="1"/>
          </p:nvPr>
        </p:nvSpPr>
        <p:spPr>
          <a:xfrm>
            <a:off x="838200" y="1825624"/>
            <a:ext cx="5634789" cy="4835479"/>
          </a:xfrm>
        </p:spPr>
        <p:txBody>
          <a:bodyPr>
            <a:normAutofit fontScale="92500" lnSpcReduction="10000"/>
          </a:bodyPr>
          <a:lstStyle/>
          <a:p>
            <a:r>
              <a:rPr lang="en-CA" dirty="0"/>
              <a:t>Generative AI is redefining programming</a:t>
            </a:r>
            <a:r>
              <a:rPr lang="en-CA" dirty="0">
                <a:solidFill>
                  <a:schemeClr val="accent6"/>
                </a:solidFill>
              </a:rPr>
              <a:t>.</a:t>
            </a:r>
          </a:p>
          <a:p>
            <a:pPr lvl="1"/>
            <a:r>
              <a:rPr lang="en-CA" dirty="0"/>
              <a:t>It shifts programming towards natural language</a:t>
            </a:r>
            <a:r>
              <a:rPr lang="en-CA" dirty="0">
                <a:solidFill>
                  <a:schemeClr val="accent6"/>
                </a:solidFill>
              </a:rPr>
              <a:t>.</a:t>
            </a:r>
          </a:p>
          <a:p>
            <a:pPr lvl="1"/>
            <a:r>
              <a:rPr lang="en-US" dirty="0"/>
              <a:t>This is one of the biggest changes to programming that we</a:t>
            </a:r>
            <a:r>
              <a:rPr lang="en-US" dirty="0">
                <a:solidFill>
                  <a:schemeClr val="accent6"/>
                </a:solidFill>
              </a:rPr>
              <a:t>’</a:t>
            </a:r>
            <a:r>
              <a:rPr lang="en-US" dirty="0"/>
              <a:t>ve ever seen</a:t>
            </a:r>
            <a:r>
              <a:rPr lang="en-US" dirty="0">
                <a:solidFill>
                  <a:schemeClr val="accent6"/>
                </a:solidFill>
              </a:rPr>
              <a:t>.</a:t>
            </a:r>
            <a:endParaRPr lang="en-CA" dirty="0">
              <a:solidFill>
                <a:schemeClr val="accent6"/>
              </a:solidFill>
            </a:endParaRPr>
          </a:p>
          <a:p>
            <a:pPr lvl="1"/>
            <a:r>
              <a:rPr lang="en-CA" dirty="0"/>
              <a:t>It can be used to achieve huge productivity gains</a:t>
            </a:r>
            <a:r>
              <a:rPr lang="en-CA" dirty="0">
                <a:solidFill>
                  <a:schemeClr val="accent6"/>
                </a:solidFill>
              </a:rPr>
              <a:t>.</a:t>
            </a:r>
          </a:p>
          <a:p>
            <a:r>
              <a:rPr lang="en-CA" dirty="0"/>
              <a:t>However</a:t>
            </a:r>
            <a:r>
              <a:rPr lang="en-CA" dirty="0">
                <a:solidFill>
                  <a:schemeClr val="accent6"/>
                </a:solidFill>
              </a:rPr>
              <a:t>.</a:t>
            </a:r>
          </a:p>
          <a:p>
            <a:pPr lvl="1"/>
            <a:r>
              <a:rPr lang="en-US" dirty="0"/>
              <a:t>Understanding what the code does is essential</a:t>
            </a:r>
            <a:r>
              <a:rPr lang="en-US" dirty="0">
                <a:solidFill>
                  <a:schemeClr val="accent6"/>
                </a:solidFill>
              </a:rPr>
              <a:t>.</a:t>
            </a:r>
          </a:p>
          <a:p>
            <a:pPr lvl="1"/>
            <a:r>
              <a:rPr lang="en-US" dirty="0"/>
              <a:t>You become a critical gatekeeper for the quality</a:t>
            </a:r>
            <a:r>
              <a:rPr lang="en-US" dirty="0">
                <a:solidFill>
                  <a:schemeClr val="accent6"/>
                </a:solidFill>
              </a:rPr>
              <a:t>, </a:t>
            </a:r>
            <a:r>
              <a:rPr lang="en-US" dirty="0"/>
              <a:t>reliability, and maintainability of code produced by AI tools</a:t>
            </a:r>
            <a:r>
              <a:rPr lang="en-US" dirty="0">
                <a:solidFill>
                  <a:schemeClr val="accent6"/>
                </a:solidFill>
              </a:rPr>
              <a:t>.</a:t>
            </a:r>
            <a:r>
              <a:rPr lang="en-CA" dirty="0"/>
              <a:t> </a:t>
            </a:r>
          </a:p>
        </p:txBody>
      </p:sp>
      <p:pic>
        <p:nvPicPr>
          <p:cNvPr id="4098" name="Picture 2" descr="Chatgpt Logo Stock Illustrations – 426 Chatgpt Logo Stock Illustrations,  Vectors &amp; Clipart - Dreamstime">
            <a:extLst>
              <a:ext uri="{FF2B5EF4-FFF2-40B4-BE49-F238E27FC236}">
                <a16:creationId xmlns:a16="http://schemas.microsoft.com/office/drawing/2014/main" id="{1868FD17-EF40-5520-94A3-8DA9F77B7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393" y="1261949"/>
            <a:ext cx="1290241" cy="12902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02" name="Picture 6" descr="Just realized the Claude logo is Kurt Vonnegut's drawing of an asshole and  now I can't unsee it">
            <a:extLst>
              <a:ext uri="{FF2B5EF4-FFF2-40B4-BE49-F238E27FC236}">
                <a16:creationId xmlns:a16="http://schemas.microsoft.com/office/drawing/2014/main" id="{773F909B-A3F0-026A-C4C9-7F33696FB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9069" y="4595191"/>
            <a:ext cx="1905001" cy="190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C6759DC-C989-A5B3-F052-3B0D69346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2695" y="3624073"/>
            <a:ext cx="2627972" cy="97111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Lovable">
            <a:extLst>
              <a:ext uri="{FF2B5EF4-FFF2-40B4-BE49-F238E27FC236}">
                <a16:creationId xmlns:a16="http://schemas.microsoft.com/office/drawing/2014/main" id="{1FA394CD-E02B-5602-2389-01A3AA9C8B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359" t="23060" r="16413" b="24172"/>
          <a:stretch>
            <a:fillRect/>
          </a:stretch>
        </p:blipFill>
        <p:spPr bwMode="auto">
          <a:xfrm>
            <a:off x="8347279" y="714122"/>
            <a:ext cx="3604592" cy="10038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10" name="Picture 14" descr="The Dot That Defines: Perplexity's Visual Design Philosophy That Inspires  (and Confuses) | by Monika I | Medium">
            <a:extLst>
              <a:ext uri="{FF2B5EF4-FFF2-40B4-BE49-F238E27FC236}">
                <a16:creationId xmlns:a16="http://schemas.microsoft.com/office/drawing/2014/main" id="{1266F1B9-D8B8-B218-3170-3C194FABE3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1393" y="5367283"/>
            <a:ext cx="2399134" cy="7765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28" name="Picture 32" descr="Cursor AI Logo Icon for Modern Designs">
            <a:extLst>
              <a:ext uri="{FF2B5EF4-FFF2-40B4-BE49-F238E27FC236}">
                <a16:creationId xmlns:a16="http://schemas.microsoft.com/office/drawing/2014/main" id="{0EEE63BB-99F4-EB21-657F-0D2A6F9C5F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4817" y="1953774"/>
            <a:ext cx="1290241" cy="1290241"/>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descr="Bolt.new: The AI-Powered Revolution Redefining Web Development in Your  Browser | by Jkerda | Medium">
            <a:extLst>
              <a:ext uri="{FF2B5EF4-FFF2-40B4-BE49-F238E27FC236}">
                <a16:creationId xmlns:a16="http://schemas.microsoft.com/office/drawing/2014/main" id="{E6F990A5-0096-74A4-BE40-CB1D4AC7D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0667" y="2010730"/>
            <a:ext cx="1935156" cy="12901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659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6966646" cy="4835479"/>
          </a:xfrm>
        </p:spPr>
        <p:txBody>
          <a:bodyPr>
            <a:normAutofit lnSpcReduction="10000"/>
          </a:bodyPr>
          <a:lstStyle/>
          <a:p>
            <a:r>
              <a:rPr lang="en-US" dirty="0"/>
              <a:t>Completed CivMin PhD in 2014 where I studied rock fracture and seismology</a:t>
            </a:r>
            <a:r>
              <a:rPr lang="en-US" dirty="0">
                <a:solidFill>
                  <a:schemeClr val="accent6"/>
                </a:solidFill>
              </a:rPr>
              <a:t>.</a:t>
            </a:r>
          </a:p>
          <a:p>
            <a:r>
              <a:rPr lang="en-US" dirty="0"/>
              <a:t>Senior Director of Product </a:t>
            </a:r>
            <a:r>
              <a:rPr lang="en-US" dirty="0">
                <a:solidFill>
                  <a:schemeClr val="accent6"/>
                </a:solidFill>
              </a:rPr>
              <a:t>&amp;</a:t>
            </a:r>
            <a:r>
              <a:rPr lang="en-US" dirty="0"/>
              <a:t> AI at KORE Geosystems</a:t>
            </a:r>
            <a:r>
              <a:rPr lang="en-US" dirty="0">
                <a:solidFill>
                  <a:schemeClr val="accent6"/>
                </a:solidFill>
              </a:rPr>
              <a:t>,</a:t>
            </a:r>
            <a:r>
              <a:rPr lang="en-US" dirty="0"/>
              <a:t> a mining tech startup</a:t>
            </a:r>
            <a:r>
              <a:rPr lang="en-US" dirty="0">
                <a:solidFill>
                  <a:schemeClr val="accent6"/>
                </a:solidFill>
              </a:rPr>
              <a:t>.</a:t>
            </a:r>
          </a:p>
          <a:p>
            <a:r>
              <a:rPr lang="en-US" dirty="0"/>
              <a:t>Senior Research Scientist at SickKids</a:t>
            </a:r>
            <a:r>
              <a:rPr lang="en-US" dirty="0">
                <a:solidFill>
                  <a:schemeClr val="accent6"/>
                </a:solidFill>
              </a:rPr>
              <a:t>.</a:t>
            </a:r>
          </a:p>
          <a:p>
            <a:r>
              <a:rPr lang="en-US" dirty="0"/>
              <a:t>Co</a:t>
            </a:r>
            <a:r>
              <a:rPr lang="en-US" dirty="0">
                <a:solidFill>
                  <a:schemeClr val="accent6"/>
                </a:solidFill>
              </a:rPr>
              <a:t>-</a:t>
            </a:r>
            <a:r>
              <a:rPr lang="en-US" dirty="0"/>
              <a:t>Founder</a:t>
            </a:r>
            <a:r>
              <a:rPr lang="en-US" dirty="0">
                <a:solidFill>
                  <a:schemeClr val="accent6"/>
                </a:solidFill>
              </a:rPr>
              <a:t>,</a:t>
            </a:r>
            <a:r>
              <a:rPr lang="en-US" dirty="0"/>
              <a:t> 3Lead</a:t>
            </a:r>
            <a:r>
              <a:rPr lang="en-US" dirty="0">
                <a:solidFill>
                  <a:schemeClr val="accent6"/>
                </a:solidFill>
              </a:rPr>
              <a:t>.</a:t>
            </a:r>
          </a:p>
          <a:p>
            <a:r>
              <a:rPr lang="en-US" dirty="0"/>
              <a:t>Joined UofT CivMin in January 2020</a:t>
            </a:r>
            <a:r>
              <a:rPr lang="en-US" dirty="0">
                <a:solidFill>
                  <a:schemeClr val="accent6"/>
                </a:solidFill>
              </a:rPr>
              <a:t>.</a:t>
            </a:r>
          </a:p>
          <a:p>
            <a:r>
              <a:rPr lang="en-US" dirty="0"/>
              <a:t>Research topics</a:t>
            </a:r>
            <a:r>
              <a:rPr lang="en-US" dirty="0">
                <a:solidFill>
                  <a:schemeClr val="accent6"/>
                </a:solidFill>
              </a:rPr>
              <a:t>:</a:t>
            </a:r>
            <a:r>
              <a:rPr lang="en-US" dirty="0"/>
              <a:t> rock mechanics</a:t>
            </a:r>
            <a:r>
              <a:rPr lang="en-US" dirty="0">
                <a:solidFill>
                  <a:schemeClr val="accent6"/>
                </a:solidFill>
              </a:rPr>
              <a:t>,</a:t>
            </a:r>
            <a:r>
              <a:rPr lang="en-US" dirty="0"/>
              <a:t> ultrasonics</a:t>
            </a:r>
            <a:r>
              <a:rPr lang="en-US" dirty="0">
                <a:solidFill>
                  <a:schemeClr val="accent6"/>
                </a:solidFill>
              </a:rPr>
              <a:t>,</a:t>
            </a:r>
            <a:r>
              <a:rPr lang="en-US" dirty="0"/>
              <a:t> signal processing</a:t>
            </a:r>
            <a:r>
              <a:rPr lang="en-US" dirty="0">
                <a:solidFill>
                  <a:schemeClr val="accent6"/>
                </a:solidFill>
              </a:rPr>
              <a:t>,</a:t>
            </a:r>
            <a:r>
              <a:rPr lang="en-US" dirty="0"/>
              <a:t> computer vision</a:t>
            </a:r>
            <a:r>
              <a:rPr lang="en-US" dirty="0">
                <a:solidFill>
                  <a:schemeClr val="accent6"/>
                </a:solidFill>
              </a:rPr>
              <a:t>,</a:t>
            </a:r>
            <a:r>
              <a:rPr lang="en-US" dirty="0"/>
              <a:t> applied machine learning, and translational engineering</a:t>
            </a:r>
            <a:r>
              <a:rPr lang="en-US" dirty="0">
                <a:solidFill>
                  <a:schemeClr val="accent6"/>
                </a:solidFill>
              </a:rPr>
              <a:t>.</a:t>
            </a:r>
          </a:p>
        </p:txBody>
      </p:sp>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098" name="Picture 2" descr="Kore GeoSystems">
            <a:extLst>
              <a:ext uri="{FF2B5EF4-FFF2-40B4-BE49-F238E27FC236}">
                <a16:creationId xmlns:a16="http://schemas.microsoft.com/office/drawing/2014/main" id="{FE3EFA03-898B-4B12-B1CB-5CBC787D4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782" y="2642563"/>
            <a:ext cx="1599263" cy="5302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Laussen Labs">
            <a:extLst>
              <a:ext uri="{FF2B5EF4-FFF2-40B4-BE49-F238E27FC236}">
                <a16:creationId xmlns:a16="http://schemas.microsoft.com/office/drawing/2014/main" id="{3DB3AE02-BD54-413D-93F8-8FFDF78DF8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405"/>
          <a:stretch/>
        </p:blipFill>
        <p:spPr bwMode="auto">
          <a:xfrm>
            <a:off x="7066166" y="3266310"/>
            <a:ext cx="528571" cy="728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B60B91-DBCE-4AC0-BA8C-17D2EF750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906" y="3398520"/>
            <a:ext cx="1401081" cy="4515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5279999-2F20-9253-09C8-69D425D0062B}"/>
              </a:ext>
            </a:extLst>
          </p:cNvPr>
          <p:cNvPicPr>
            <a:picLocks noChangeAspect="1"/>
          </p:cNvPicPr>
          <p:nvPr/>
        </p:nvPicPr>
        <p:blipFill>
          <a:blip r:embed="rId6">
            <a:extLst>
              <a:ext uri="{28A0092B-C50C-407E-A947-70E740481C1C}">
                <a14:useLocalDpi xmlns:a14="http://schemas.microsoft.com/office/drawing/2010/main" val="0"/>
              </a:ext>
            </a:extLst>
          </a:blip>
          <a:srcRect l="8849" t="23964" r="76703" b="23975"/>
          <a:stretch>
            <a:fillRect/>
          </a:stretch>
        </p:blipFill>
        <p:spPr>
          <a:xfrm>
            <a:off x="4259580" y="3787140"/>
            <a:ext cx="548640" cy="624840"/>
          </a:xfrm>
          <a:prstGeom prst="rect">
            <a:avLst/>
          </a:prstGeom>
        </p:spPr>
      </p:pic>
      <p:sp>
        <p:nvSpPr>
          <p:cNvPr id="5" name="Rectangle 4">
            <a:extLst>
              <a:ext uri="{FF2B5EF4-FFF2-40B4-BE49-F238E27FC236}">
                <a16:creationId xmlns:a16="http://schemas.microsoft.com/office/drawing/2014/main" id="{43677D55-B487-0CCD-2150-712BD662BB91}"/>
              </a:ext>
            </a:extLst>
          </p:cNvPr>
          <p:cNvSpPr/>
          <p:nvPr/>
        </p:nvSpPr>
        <p:spPr>
          <a:xfrm>
            <a:off x="536028" y="3358868"/>
            <a:ext cx="8645294" cy="3302236"/>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D369B0-77CD-1B6E-49D3-D675EEF88856}"/>
              </a:ext>
            </a:extLst>
          </p:cNvPr>
          <p:cNvSpPr/>
          <p:nvPr/>
        </p:nvSpPr>
        <p:spPr>
          <a:xfrm>
            <a:off x="838200" y="1688842"/>
            <a:ext cx="6596535" cy="953722"/>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531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1B311-6821-B62B-AA06-475774207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4E176-8230-C9F2-FDC1-6BD55E039258}"/>
              </a:ext>
            </a:extLst>
          </p:cNvPr>
          <p:cNvSpPr>
            <a:spLocks noGrp="1"/>
          </p:cNvSpPr>
          <p:nvPr>
            <p:ph type="title"/>
          </p:nvPr>
        </p:nvSpPr>
        <p:spPr/>
        <p:txBody>
          <a:bodyPr>
            <a:normAutofit fontScale="90000"/>
          </a:bodyPr>
          <a:lstStyle/>
          <a:p>
            <a:r>
              <a:rPr lang="en-CA" sz="4000" b="1" dirty="0"/>
              <a:t>Generative AI in APS106</a:t>
            </a:r>
            <a:r>
              <a:rPr lang="en-CA" b="1" dirty="0">
                <a:solidFill>
                  <a:srgbClr val="66FF99"/>
                </a:solidFill>
              </a:rPr>
              <a:t>.</a:t>
            </a:r>
          </a:p>
        </p:txBody>
      </p:sp>
      <p:sp>
        <p:nvSpPr>
          <p:cNvPr id="3" name="Content Placeholder 2">
            <a:extLst>
              <a:ext uri="{FF2B5EF4-FFF2-40B4-BE49-F238E27FC236}">
                <a16:creationId xmlns:a16="http://schemas.microsoft.com/office/drawing/2014/main" id="{291C1AB8-1D7A-6DA8-5A56-8D4218687D17}"/>
              </a:ext>
            </a:extLst>
          </p:cNvPr>
          <p:cNvSpPr>
            <a:spLocks noGrp="1"/>
          </p:cNvSpPr>
          <p:nvPr>
            <p:ph idx="1"/>
          </p:nvPr>
        </p:nvSpPr>
        <p:spPr>
          <a:xfrm>
            <a:off x="838200" y="1825624"/>
            <a:ext cx="5634789" cy="4835479"/>
          </a:xfrm>
        </p:spPr>
        <p:txBody>
          <a:bodyPr>
            <a:normAutofit lnSpcReduction="10000"/>
          </a:bodyPr>
          <a:lstStyle/>
          <a:p>
            <a:r>
              <a:rPr lang="en-CA" b="1" dirty="0"/>
              <a:t>Do Nots</a:t>
            </a:r>
            <a:r>
              <a:rPr lang="en-CA" b="1" dirty="0">
                <a:solidFill>
                  <a:schemeClr val="accent6"/>
                </a:solidFill>
              </a:rPr>
              <a:t>.</a:t>
            </a:r>
          </a:p>
          <a:p>
            <a:pPr lvl="1"/>
            <a:r>
              <a:rPr lang="en-CA" dirty="0"/>
              <a:t>Do not use GenAI in your IDE</a:t>
            </a:r>
            <a:r>
              <a:rPr lang="en-US" dirty="0">
                <a:solidFill>
                  <a:schemeClr val="accent6"/>
                </a:solidFill>
              </a:rPr>
              <a:t>.</a:t>
            </a:r>
            <a:r>
              <a:rPr lang="en-CA" dirty="0"/>
              <a:t> </a:t>
            </a:r>
          </a:p>
          <a:p>
            <a:pPr lvl="1"/>
            <a:r>
              <a:rPr lang="en-CA" dirty="0"/>
              <a:t>Do not use GenAI to solve your lab assignments</a:t>
            </a:r>
            <a:r>
              <a:rPr lang="en-US" dirty="0">
                <a:solidFill>
                  <a:schemeClr val="accent6"/>
                </a:solidFill>
              </a:rPr>
              <a:t>.</a:t>
            </a:r>
            <a:r>
              <a:rPr lang="en-CA" dirty="0"/>
              <a:t> </a:t>
            </a:r>
          </a:p>
          <a:p>
            <a:pPr lvl="1"/>
            <a:r>
              <a:rPr lang="en-CA" dirty="0"/>
              <a:t>Do not use GenAI to solve practice exam questions</a:t>
            </a:r>
            <a:r>
              <a:rPr lang="en-US" dirty="0">
                <a:solidFill>
                  <a:schemeClr val="accent6"/>
                </a:solidFill>
              </a:rPr>
              <a:t>.</a:t>
            </a:r>
            <a:r>
              <a:rPr lang="en-CA" dirty="0"/>
              <a:t> You don</a:t>
            </a:r>
            <a:r>
              <a:rPr lang="en-CA" dirty="0">
                <a:solidFill>
                  <a:schemeClr val="accent6"/>
                </a:solidFill>
              </a:rPr>
              <a:t>’</a:t>
            </a:r>
            <a:r>
              <a:rPr lang="en-CA" dirty="0"/>
              <a:t>t have access to GenAI for 90% of your final grade</a:t>
            </a:r>
            <a:r>
              <a:rPr lang="en-US" dirty="0">
                <a:solidFill>
                  <a:schemeClr val="accent6"/>
                </a:solidFill>
              </a:rPr>
              <a:t>.</a:t>
            </a:r>
            <a:r>
              <a:rPr lang="en-CA" dirty="0"/>
              <a:t> </a:t>
            </a:r>
          </a:p>
          <a:p>
            <a:r>
              <a:rPr lang="en-CA" b="1" dirty="0"/>
              <a:t>Dos</a:t>
            </a:r>
            <a:r>
              <a:rPr lang="en-CA" b="1" dirty="0">
                <a:solidFill>
                  <a:schemeClr val="accent6"/>
                </a:solidFill>
              </a:rPr>
              <a:t>.</a:t>
            </a:r>
            <a:endParaRPr lang="en-CA" b="1" dirty="0"/>
          </a:p>
          <a:p>
            <a:pPr lvl="1"/>
            <a:r>
              <a:rPr lang="en-CA" dirty="0"/>
              <a:t>To explain concepts you don</a:t>
            </a:r>
            <a:r>
              <a:rPr lang="en-CA" dirty="0">
                <a:solidFill>
                  <a:schemeClr val="accent6"/>
                </a:solidFill>
              </a:rPr>
              <a:t>’</a:t>
            </a:r>
            <a:r>
              <a:rPr lang="en-CA" dirty="0"/>
              <a:t>t understand</a:t>
            </a:r>
            <a:r>
              <a:rPr lang="en-CA" dirty="0">
                <a:solidFill>
                  <a:schemeClr val="accent6"/>
                </a:solidFill>
              </a:rPr>
              <a:t>.</a:t>
            </a:r>
          </a:p>
          <a:p>
            <a:pPr lvl="1"/>
            <a:r>
              <a:rPr lang="en-CA" dirty="0"/>
              <a:t>To come up with practice questions to help you study for exams</a:t>
            </a:r>
            <a:r>
              <a:rPr lang="en-CA" dirty="0">
                <a:solidFill>
                  <a:schemeClr val="accent6"/>
                </a:solidFill>
              </a:rPr>
              <a:t>.</a:t>
            </a:r>
          </a:p>
          <a:p>
            <a:pPr lvl="1"/>
            <a:endParaRPr lang="en-CA" dirty="0"/>
          </a:p>
          <a:p>
            <a:pPr marL="457200" lvl="1" indent="0">
              <a:buNone/>
            </a:pPr>
            <a:endParaRPr lang="en-CA" dirty="0"/>
          </a:p>
        </p:txBody>
      </p:sp>
      <p:pic>
        <p:nvPicPr>
          <p:cNvPr id="5" name="Picture 4">
            <a:extLst>
              <a:ext uri="{FF2B5EF4-FFF2-40B4-BE49-F238E27FC236}">
                <a16:creationId xmlns:a16="http://schemas.microsoft.com/office/drawing/2014/main" id="{5BA5D14F-EB50-0128-7922-AB2BE1D462B0}"/>
              </a:ext>
            </a:extLst>
          </p:cNvPr>
          <p:cNvPicPr>
            <a:picLocks noChangeAspect="1"/>
          </p:cNvPicPr>
          <p:nvPr/>
        </p:nvPicPr>
        <p:blipFill>
          <a:blip r:embed="rId2"/>
          <a:stretch>
            <a:fillRect/>
          </a:stretch>
        </p:blipFill>
        <p:spPr>
          <a:xfrm>
            <a:off x="7014412" y="490651"/>
            <a:ext cx="5177588" cy="6241016"/>
          </a:xfrm>
          <a:prstGeom prst="rect">
            <a:avLst/>
          </a:prstGeom>
        </p:spPr>
      </p:pic>
      <p:sp>
        <p:nvSpPr>
          <p:cNvPr id="6" name="Rectangle 5">
            <a:extLst>
              <a:ext uri="{FF2B5EF4-FFF2-40B4-BE49-F238E27FC236}">
                <a16:creationId xmlns:a16="http://schemas.microsoft.com/office/drawing/2014/main" id="{40285EF8-4620-A632-50B4-5959EB129947}"/>
              </a:ext>
            </a:extLst>
          </p:cNvPr>
          <p:cNvSpPr/>
          <p:nvPr/>
        </p:nvSpPr>
        <p:spPr>
          <a:xfrm>
            <a:off x="6901547" y="303085"/>
            <a:ext cx="136303" cy="6495190"/>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BFEE9B4-8C24-F16A-4F66-EDEEC6C672F6}"/>
              </a:ext>
            </a:extLst>
          </p:cNvPr>
          <p:cNvSpPr/>
          <p:nvPr/>
        </p:nvSpPr>
        <p:spPr>
          <a:xfrm>
            <a:off x="7162747" y="968542"/>
            <a:ext cx="4928990" cy="2610853"/>
          </a:xfrm>
          <a:prstGeom prst="roundRect">
            <a:avLst>
              <a:gd name="adj" fmla="val 9063"/>
            </a:avLst>
          </a:prstGeom>
          <a:solidFill>
            <a:srgbClr val="30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D68DB2-0645-55DD-7572-884B1F577FF9}"/>
              </a:ext>
            </a:extLst>
          </p:cNvPr>
          <p:cNvSpPr txBox="1"/>
          <p:nvPr/>
        </p:nvSpPr>
        <p:spPr>
          <a:xfrm>
            <a:off x="7321848" y="1136065"/>
            <a:ext cx="4625510" cy="2631490"/>
          </a:xfrm>
          <a:prstGeom prst="rect">
            <a:avLst/>
          </a:prstGeom>
          <a:noFill/>
        </p:spPr>
        <p:txBody>
          <a:bodyPr wrap="square" rtlCol="0">
            <a:spAutoFit/>
          </a:bodyPr>
          <a:lstStyle/>
          <a:p>
            <a:r>
              <a:rPr lang="en-US" sz="1100" dirty="0">
                <a:solidFill>
                  <a:schemeClr val="tx1">
                    <a:lumMod val="20000"/>
                    <a:lumOff val="80000"/>
                  </a:schemeClr>
                </a:solidFill>
              </a:rPr>
              <a:t>I am trying to solve this week's practice problems, and I'm getting stuck with the questions below:</a:t>
            </a:r>
            <a:br>
              <a:rPr lang="en-US" sz="1100" dirty="0">
                <a:solidFill>
                  <a:schemeClr val="tx1">
                    <a:lumMod val="20000"/>
                    <a:lumOff val="80000"/>
                  </a:schemeClr>
                </a:solidFill>
              </a:rPr>
            </a:br>
            <a:endParaRPr lang="en-US" sz="1100" dirty="0">
              <a:solidFill>
                <a:schemeClr val="tx1">
                  <a:lumMod val="20000"/>
                  <a:lumOff val="80000"/>
                </a:schemeClr>
              </a:solidFill>
            </a:endParaRPr>
          </a:p>
          <a:p>
            <a:r>
              <a:rPr lang="en-US" sz="1100" dirty="0">
                <a:solidFill>
                  <a:schemeClr val="tx1">
                    <a:lumMod val="20000"/>
                    <a:lumOff val="80000"/>
                  </a:schemeClr>
                </a:solidFill>
              </a:rPr>
              <a:t>Write a trigonometry function. Ask a user for an angle, specified in degrees. Then print the sine, cosine, and tangent of that angle. Round to 3 decimal places. For example: </a:t>
            </a:r>
            <a:br>
              <a:rPr lang="en-US" sz="1100" dirty="0">
                <a:solidFill>
                  <a:schemeClr val="tx1">
                    <a:lumMod val="20000"/>
                    <a:lumOff val="80000"/>
                  </a:schemeClr>
                </a:solidFill>
              </a:rPr>
            </a:br>
            <a:endParaRPr lang="en-US" sz="1100" dirty="0">
              <a:solidFill>
                <a:schemeClr val="tx1">
                  <a:lumMod val="20000"/>
                  <a:lumOff val="80000"/>
                </a:schemeClr>
              </a:solidFill>
            </a:endParaRPr>
          </a:p>
          <a:p>
            <a:pPr marL="171450" indent="-171450">
              <a:buFont typeface="Arial" panose="020B0604020202020204" pitchFamily="34" charset="0"/>
              <a:buChar char="•"/>
            </a:pPr>
            <a:r>
              <a:rPr lang="en-US" sz="1100" dirty="0">
                <a:solidFill>
                  <a:schemeClr val="tx1">
                    <a:lumMod val="20000"/>
                    <a:lumOff val="80000"/>
                  </a:schemeClr>
                </a:solidFill>
              </a:rPr>
              <a:t>Enter an angle in degrees: 60 </a:t>
            </a:r>
          </a:p>
          <a:p>
            <a:pPr marL="171450" indent="-171450">
              <a:buFont typeface="Arial" panose="020B0604020202020204" pitchFamily="34" charset="0"/>
              <a:buChar char="•"/>
            </a:pPr>
            <a:r>
              <a:rPr lang="en-US" sz="1100" dirty="0">
                <a:solidFill>
                  <a:schemeClr val="tx1">
                    <a:lumMod val="20000"/>
                    <a:lumOff val="80000"/>
                  </a:schemeClr>
                </a:solidFill>
              </a:rPr>
              <a:t>sin(60.0) is 0.866 </a:t>
            </a:r>
          </a:p>
          <a:p>
            <a:pPr marL="171450" indent="-171450">
              <a:buFont typeface="Arial" panose="020B0604020202020204" pitchFamily="34" charset="0"/>
              <a:buChar char="•"/>
            </a:pPr>
            <a:r>
              <a:rPr lang="en-US" sz="1100" dirty="0">
                <a:solidFill>
                  <a:schemeClr val="tx1">
                    <a:lumMod val="20000"/>
                    <a:lumOff val="80000"/>
                  </a:schemeClr>
                </a:solidFill>
              </a:rPr>
              <a:t>cos(60.0) is 0.5 </a:t>
            </a:r>
          </a:p>
          <a:p>
            <a:pPr marL="171450" indent="-171450">
              <a:buFont typeface="Arial" panose="020B0604020202020204" pitchFamily="34" charset="0"/>
              <a:buChar char="•"/>
            </a:pPr>
            <a:r>
              <a:rPr lang="en-US" sz="1100" dirty="0">
                <a:solidFill>
                  <a:schemeClr val="tx1">
                    <a:lumMod val="20000"/>
                    <a:lumOff val="80000"/>
                  </a:schemeClr>
                </a:solidFill>
              </a:rPr>
              <a:t>tan(60.0) is 1.732 </a:t>
            </a:r>
            <a:br>
              <a:rPr lang="en-US" sz="1100" dirty="0">
                <a:solidFill>
                  <a:schemeClr val="tx1">
                    <a:lumMod val="20000"/>
                    <a:lumOff val="80000"/>
                  </a:schemeClr>
                </a:solidFill>
              </a:rPr>
            </a:br>
            <a:endParaRPr lang="en-US" sz="1100" dirty="0">
              <a:solidFill>
                <a:schemeClr val="tx1">
                  <a:lumMod val="20000"/>
                  <a:lumOff val="80000"/>
                </a:schemeClr>
              </a:solidFill>
            </a:endParaRPr>
          </a:p>
          <a:p>
            <a:r>
              <a:rPr lang="en-US" sz="1100" dirty="0">
                <a:solidFill>
                  <a:schemeClr val="tx1">
                    <a:lumMod val="20000"/>
                    <a:lumOff val="80000"/>
                  </a:schemeClr>
                </a:solidFill>
              </a:rPr>
              <a:t>Printing should occur inside the function. You can use math module, where applicable.</a:t>
            </a:r>
          </a:p>
          <a:p>
            <a:endParaRPr lang="en-CA" sz="1100" dirty="0">
              <a:solidFill>
                <a:schemeClr val="tx1">
                  <a:lumMod val="20000"/>
                  <a:lumOff val="80000"/>
                </a:schemeClr>
              </a:solidFill>
            </a:endParaRPr>
          </a:p>
        </p:txBody>
      </p:sp>
    </p:spTree>
    <p:extLst>
      <p:ext uri="{BB962C8B-B14F-4D97-AF65-F5344CB8AC3E}">
        <p14:creationId xmlns:p14="http://schemas.microsoft.com/office/powerpoint/2010/main" val="1528440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1C9A-DDAE-FD48-9AA5-8DF1E0944A61}"/>
              </a:ext>
            </a:extLst>
          </p:cNvPr>
          <p:cNvSpPr>
            <a:spLocks noGrp="1"/>
          </p:cNvSpPr>
          <p:nvPr>
            <p:ph type="title"/>
          </p:nvPr>
        </p:nvSpPr>
        <p:spPr/>
        <p:txBody>
          <a:bodyPr>
            <a:normAutofit fontScale="90000"/>
          </a:bodyPr>
          <a:lstStyle/>
          <a:p>
            <a:r>
              <a:rPr lang="en-US" b="1" dirty="0"/>
              <a:t>Why I Love Programming As An Engineer</a:t>
            </a:r>
            <a:r>
              <a:rPr lang="en-US" b="1" dirty="0">
                <a:solidFill>
                  <a:schemeClr val="accent6"/>
                </a:solidFill>
              </a:rPr>
              <a:t>.</a:t>
            </a:r>
          </a:p>
        </p:txBody>
      </p:sp>
      <p:sp>
        <p:nvSpPr>
          <p:cNvPr id="3" name="Content Placeholder 2">
            <a:extLst>
              <a:ext uri="{FF2B5EF4-FFF2-40B4-BE49-F238E27FC236}">
                <a16:creationId xmlns:a16="http://schemas.microsoft.com/office/drawing/2014/main" id="{7E055405-A418-1F46-925E-C2F5FB4D7A9B}"/>
              </a:ext>
            </a:extLst>
          </p:cNvPr>
          <p:cNvSpPr>
            <a:spLocks noGrp="1"/>
          </p:cNvSpPr>
          <p:nvPr>
            <p:ph idx="1"/>
          </p:nvPr>
        </p:nvSpPr>
        <p:spPr>
          <a:xfrm>
            <a:off x="838201" y="1825624"/>
            <a:ext cx="4654216" cy="4835479"/>
          </a:xfrm>
        </p:spPr>
        <p:txBody>
          <a:bodyPr/>
          <a:lstStyle/>
          <a:p>
            <a:r>
              <a:rPr lang="en-US" dirty="0"/>
              <a:t>Engineers love to build</a:t>
            </a:r>
            <a:r>
              <a:rPr lang="en-US" dirty="0">
                <a:solidFill>
                  <a:schemeClr val="accent6"/>
                </a:solidFill>
              </a:rPr>
              <a:t>. </a:t>
            </a:r>
            <a:r>
              <a:rPr lang="en-US" dirty="0"/>
              <a:t>We love building cool shit</a:t>
            </a:r>
            <a:r>
              <a:rPr lang="en-US" dirty="0">
                <a:solidFill>
                  <a:schemeClr val="accent6"/>
                </a:solidFill>
              </a:rPr>
              <a:t>.</a:t>
            </a:r>
          </a:p>
          <a:p>
            <a:r>
              <a:rPr lang="en-US" dirty="0"/>
              <a:t>Programming let build very useful products and only requires a laptop</a:t>
            </a:r>
            <a:r>
              <a:rPr lang="en-US" dirty="0">
                <a:solidFill>
                  <a:schemeClr val="accent6"/>
                </a:solidFill>
              </a:rPr>
              <a:t>.</a:t>
            </a:r>
          </a:p>
        </p:txBody>
      </p:sp>
      <p:pic>
        <p:nvPicPr>
          <p:cNvPr id="4098" name="Picture 2" descr="What I think I do - Computer programmer | Programming humor, Programmer  humor, Computer jokes">
            <a:extLst>
              <a:ext uri="{FF2B5EF4-FFF2-40B4-BE49-F238E27FC236}">
                <a16:creationId xmlns:a16="http://schemas.microsoft.com/office/drawing/2014/main" id="{D9A2E780-B58E-2E4E-8538-5B621F306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05" t="1963" r="4531" b="2004"/>
          <a:stretch>
            <a:fillRect/>
          </a:stretch>
        </p:blipFill>
        <p:spPr bwMode="auto">
          <a:xfrm>
            <a:off x="5844556" y="1825624"/>
            <a:ext cx="6018582" cy="472841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212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8CBB-37CC-B2AC-999A-5605B97E1D35}"/>
              </a:ext>
            </a:extLst>
          </p:cNvPr>
          <p:cNvSpPr>
            <a:spLocks noGrp="1"/>
          </p:cNvSpPr>
          <p:nvPr>
            <p:ph type="title"/>
          </p:nvPr>
        </p:nvSpPr>
        <p:spPr/>
        <p:txBody>
          <a:bodyPr>
            <a:normAutofit fontScale="90000"/>
          </a:bodyPr>
          <a:lstStyle/>
          <a:p>
            <a:r>
              <a:rPr lang="en-CA" b="1" dirty="0"/>
              <a:t>Before Next Class</a:t>
            </a:r>
            <a:r>
              <a:rPr lang="en-CA" b="1" dirty="0">
                <a:solidFill>
                  <a:schemeClr val="accent6"/>
                </a:solidFill>
              </a:rPr>
              <a:t>.</a:t>
            </a:r>
          </a:p>
        </p:txBody>
      </p:sp>
      <p:sp>
        <p:nvSpPr>
          <p:cNvPr id="3" name="Content Placeholder 2">
            <a:extLst>
              <a:ext uri="{FF2B5EF4-FFF2-40B4-BE49-F238E27FC236}">
                <a16:creationId xmlns:a16="http://schemas.microsoft.com/office/drawing/2014/main" id="{25501A2F-AD64-726E-8820-6314344054BB}"/>
              </a:ext>
            </a:extLst>
          </p:cNvPr>
          <p:cNvSpPr>
            <a:spLocks noGrp="1"/>
          </p:cNvSpPr>
          <p:nvPr>
            <p:ph idx="1"/>
          </p:nvPr>
        </p:nvSpPr>
        <p:spPr/>
        <p:txBody>
          <a:bodyPr/>
          <a:lstStyle/>
          <a:p>
            <a:r>
              <a:rPr lang="en-CA" dirty="0"/>
              <a:t>How Does That Work</a:t>
            </a:r>
            <a:r>
              <a:rPr lang="en-CA" dirty="0">
                <a:solidFill>
                  <a:schemeClr val="accent6"/>
                </a:solidFill>
              </a:rPr>
              <a:t>?</a:t>
            </a:r>
          </a:p>
          <a:p>
            <a:pPr lvl="1"/>
            <a:r>
              <a:rPr lang="en-CA" dirty="0"/>
              <a:t>Modules </a:t>
            </a:r>
            <a:r>
              <a:rPr lang="en-CA" dirty="0">
                <a:solidFill>
                  <a:schemeClr val="accent6"/>
                </a:solidFill>
              </a:rPr>
              <a:t>-&gt;</a:t>
            </a:r>
            <a:r>
              <a:rPr lang="en-CA" dirty="0"/>
              <a:t> Course Resources </a:t>
            </a:r>
            <a:r>
              <a:rPr lang="en-CA" dirty="0">
                <a:solidFill>
                  <a:schemeClr val="accent6"/>
                </a:solidFill>
              </a:rPr>
              <a:t>-&gt;</a:t>
            </a:r>
            <a:r>
              <a:rPr lang="en-CA" dirty="0"/>
              <a:t> How Does That Work</a:t>
            </a:r>
            <a:r>
              <a:rPr lang="en-CA" dirty="0">
                <a:solidFill>
                  <a:schemeClr val="accent6"/>
                </a:solidFill>
              </a:rPr>
              <a:t>?</a:t>
            </a:r>
            <a:r>
              <a:rPr lang="en-CA" dirty="0"/>
              <a:t> </a:t>
            </a:r>
            <a:r>
              <a:rPr lang="en-CA" dirty="0">
                <a:solidFill>
                  <a:srgbClr val="66FF99"/>
                </a:solidFill>
              </a:rPr>
              <a:t>(</a:t>
            </a:r>
            <a:r>
              <a:rPr lang="en-CA" dirty="0"/>
              <a:t>HDTW</a:t>
            </a:r>
            <a:r>
              <a:rPr lang="en-CA" dirty="0">
                <a:solidFill>
                  <a:srgbClr val="66FF99"/>
                </a:solidFill>
              </a:rPr>
              <a:t>)</a:t>
            </a:r>
            <a:r>
              <a:rPr lang="en-CA" dirty="0">
                <a:solidFill>
                  <a:schemeClr val="accent6"/>
                </a:solidFill>
              </a:rPr>
              <a:t>.</a:t>
            </a:r>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r>
              <a:rPr lang="en-CA" dirty="0"/>
              <a:t>In </a:t>
            </a:r>
            <a:r>
              <a:rPr lang="en-CA" b="1" u="sng" dirty="0">
                <a:solidFill>
                  <a:schemeClr val="accent6"/>
                </a:solidFill>
              </a:rPr>
              <a:t>Tutorial 0</a:t>
            </a:r>
            <a:r>
              <a:rPr lang="en-CA" dirty="0"/>
              <a:t> this week </a:t>
            </a:r>
            <a:r>
              <a:rPr lang="en-CA" dirty="0">
                <a:solidFill>
                  <a:schemeClr val="accent6"/>
                </a:solidFill>
              </a:rPr>
              <a:t>-&gt;</a:t>
            </a:r>
            <a:r>
              <a:rPr lang="en-CA" dirty="0"/>
              <a:t> Set up your development environment</a:t>
            </a:r>
            <a:r>
              <a:rPr lang="en-CA" dirty="0">
                <a:solidFill>
                  <a:schemeClr val="accent6"/>
                </a:solidFill>
              </a:rPr>
              <a:t>.</a:t>
            </a:r>
          </a:p>
          <a:p>
            <a:endParaRPr lang="en-CA" dirty="0"/>
          </a:p>
        </p:txBody>
      </p:sp>
      <p:pic>
        <p:nvPicPr>
          <p:cNvPr id="5" name="Picture 4">
            <a:extLst>
              <a:ext uri="{FF2B5EF4-FFF2-40B4-BE49-F238E27FC236}">
                <a16:creationId xmlns:a16="http://schemas.microsoft.com/office/drawing/2014/main" id="{111D1FC8-E922-E22B-2840-F7C8180B4844}"/>
              </a:ext>
            </a:extLst>
          </p:cNvPr>
          <p:cNvPicPr>
            <a:picLocks noChangeAspect="1"/>
          </p:cNvPicPr>
          <p:nvPr/>
        </p:nvPicPr>
        <p:blipFill>
          <a:blip r:embed="rId2"/>
          <a:stretch>
            <a:fillRect/>
          </a:stretch>
        </p:blipFill>
        <p:spPr>
          <a:xfrm>
            <a:off x="1431680" y="2898405"/>
            <a:ext cx="6973446" cy="3081290"/>
          </a:xfrm>
          <a:prstGeom prst="rect">
            <a:avLst/>
          </a:prstGeom>
          <a:ln w="19050">
            <a:solidFill>
              <a:schemeClr val="accent6"/>
            </a:solidFill>
          </a:ln>
        </p:spPr>
      </p:pic>
    </p:spTree>
    <p:extLst>
      <p:ext uri="{BB962C8B-B14F-4D97-AF65-F5344CB8AC3E}">
        <p14:creationId xmlns:p14="http://schemas.microsoft.com/office/powerpoint/2010/main" val="2684718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Introduction</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244986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6F4DFCE-6E9B-A48E-CC01-F6F066FF4751}"/>
              </a:ext>
            </a:extLst>
          </p:cNvPr>
          <p:cNvSpPr/>
          <p:nvPr/>
        </p:nvSpPr>
        <p:spPr>
          <a:xfrm>
            <a:off x="0" y="485031"/>
            <a:ext cx="12192000" cy="6249724"/>
          </a:xfrm>
          <a:prstGeom prst="rect">
            <a:avLst/>
          </a:prstGeom>
          <a:solidFill>
            <a:srgbClr val="1616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047E710-ED6D-4B72-644C-1BD6AAAF1E7E}"/>
              </a:ext>
            </a:extLst>
          </p:cNvPr>
          <p:cNvSpPr>
            <a:spLocks noGrp="1"/>
          </p:cNvSpPr>
          <p:nvPr>
            <p:ph type="title"/>
          </p:nvPr>
        </p:nvSpPr>
        <p:spPr/>
        <p:txBody>
          <a:bodyPr>
            <a:normAutofit fontScale="90000"/>
          </a:bodyPr>
          <a:lstStyle/>
          <a:p>
            <a:r>
              <a:rPr lang="en-US" b="1" dirty="0"/>
              <a:t>Who</a:t>
            </a:r>
            <a:r>
              <a:rPr lang="en-US" b="1" dirty="0">
                <a:solidFill>
                  <a:srgbClr val="FFC000"/>
                </a:solidFill>
              </a:rPr>
              <a:t> </a:t>
            </a:r>
            <a:r>
              <a:rPr lang="en-US" b="1" dirty="0"/>
              <a:t>is </a:t>
            </a:r>
            <a:r>
              <a:rPr lang="en-US" b="1" dirty="0">
                <a:solidFill>
                  <a:srgbClr val="FFC000"/>
                </a:solidFill>
              </a:rPr>
              <a:t>Kore</a:t>
            </a:r>
            <a:r>
              <a:rPr lang="en-US" b="1" dirty="0">
                <a:solidFill>
                  <a:schemeClr val="accent1"/>
                </a:solidFill>
              </a:rPr>
              <a:t>?</a:t>
            </a:r>
          </a:p>
        </p:txBody>
      </p:sp>
      <p:sp>
        <p:nvSpPr>
          <p:cNvPr id="5" name="Content Placeholder 4">
            <a:extLst>
              <a:ext uri="{FF2B5EF4-FFF2-40B4-BE49-F238E27FC236}">
                <a16:creationId xmlns:a16="http://schemas.microsoft.com/office/drawing/2014/main" id="{4CB4F29A-8C2E-B43E-E74B-ADE347C0C9CB}"/>
              </a:ext>
            </a:extLst>
          </p:cNvPr>
          <p:cNvSpPr>
            <a:spLocks noGrp="1"/>
          </p:cNvSpPr>
          <p:nvPr>
            <p:ph idx="1"/>
          </p:nvPr>
        </p:nvSpPr>
        <p:spPr>
          <a:xfrm>
            <a:off x="838199" y="1825625"/>
            <a:ext cx="4886739" cy="3597330"/>
          </a:xfrm>
        </p:spPr>
        <p:txBody>
          <a:bodyPr>
            <a:normAutofit fontScale="85000" lnSpcReduction="20000"/>
          </a:bodyPr>
          <a:lstStyle/>
          <a:p>
            <a:r>
              <a:rPr lang="en-US" sz="2400" b="1" dirty="0">
                <a:solidFill>
                  <a:srgbClr val="FFC000"/>
                </a:solidFill>
              </a:rPr>
              <a:t>Who we are</a:t>
            </a:r>
            <a:r>
              <a:rPr lang="en-US" sz="2400" b="1" dirty="0">
                <a:solidFill>
                  <a:schemeClr val="accent2"/>
                </a:solidFill>
              </a:rPr>
              <a:t>:</a:t>
            </a:r>
            <a:r>
              <a:rPr lang="en-US" sz="2400" b="1" dirty="0">
                <a:solidFill>
                  <a:srgbClr val="66FF99"/>
                </a:solidFill>
              </a:rPr>
              <a:t> </a:t>
            </a:r>
            <a:r>
              <a:rPr lang="en-US" sz="2400" dirty="0"/>
              <a:t>A geologist</a:t>
            </a:r>
            <a:r>
              <a:rPr lang="en-US" sz="2400" dirty="0">
                <a:solidFill>
                  <a:schemeClr val="accent2"/>
                </a:solidFill>
              </a:rPr>
              <a:t>-</a:t>
            </a:r>
            <a:r>
              <a:rPr lang="en-US" sz="2400" dirty="0"/>
              <a:t>first AI company building the next generation of core logging software</a:t>
            </a:r>
            <a:r>
              <a:rPr lang="en-US" sz="2400" dirty="0">
                <a:solidFill>
                  <a:schemeClr val="accent2"/>
                </a:solidFill>
              </a:rPr>
              <a:t>.</a:t>
            </a:r>
          </a:p>
          <a:p>
            <a:r>
              <a:rPr lang="en-US" sz="2400" b="1" dirty="0">
                <a:solidFill>
                  <a:srgbClr val="FFC000"/>
                </a:solidFill>
              </a:rPr>
              <a:t>What problem we solve</a:t>
            </a:r>
            <a:r>
              <a:rPr lang="en-US" sz="2400" b="1" dirty="0">
                <a:solidFill>
                  <a:schemeClr val="accent2"/>
                </a:solidFill>
              </a:rPr>
              <a:t>:</a:t>
            </a:r>
            <a:r>
              <a:rPr lang="en-US" sz="2400" b="1" dirty="0">
                <a:solidFill>
                  <a:srgbClr val="66FF99"/>
                </a:solidFill>
              </a:rPr>
              <a:t> </a:t>
            </a:r>
            <a:r>
              <a:rPr lang="en-US" sz="2400" dirty="0"/>
              <a:t>Core logging teams are overwhelmed by drilling volumes and limited by workforce shortages</a:t>
            </a:r>
            <a:r>
              <a:rPr lang="en-US" sz="2400" dirty="0">
                <a:solidFill>
                  <a:schemeClr val="accent2"/>
                </a:solidFill>
              </a:rPr>
              <a:t>,</a:t>
            </a:r>
            <a:r>
              <a:rPr lang="en-US" sz="2400" dirty="0"/>
              <a:t> leading to massive backlogs</a:t>
            </a:r>
            <a:r>
              <a:rPr lang="en-US" sz="2400" dirty="0">
                <a:solidFill>
                  <a:schemeClr val="accent2"/>
                </a:solidFill>
              </a:rPr>
              <a:t>,</a:t>
            </a:r>
            <a:r>
              <a:rPr lang="en-US" sz="2400" dirty="0">
                <a:solidFill>
                  <a:schemeClr val="accent6"/>
                </a:solidFill>
              </a:rPr>
              <a:t> </a:t>
            </a:r>
            <a:r>
              <a:rPr lang="en-US" sz="2400" dirty="0"/>
              <a:t>inconsistent data</a:t>
            </a:r>
            <a:r>
              <a:rPr lang="en-US" sz="2400" dirty="0">
                <a:solidFill>
                  <a:schemeClr val="accent2"/>
                </a:solidFill>
              </a:rPr>
              <a:t>,</a:t>
            </a:r>
            <a:r>
              <a:rPr lang="en-US" sz="2400" dirty="0"/>
              <a:t> and costly delays across the mining lifecycle</a:t>
            </a:r>
            <a:r>
              <a:rPr lang="en-US" sz="2400" dirty="0">
                <a:solidFill>
                  <a:schemeClr val="accent2"/>
                </a:solidFill>
              </a:rPr>
              <a:t>.</a:t>
            </a:r>
          </a:p>
          <a:p>
            <a:r>
              <a:rPr lang="en-US" sz="2400" b="1" dirty="0">
                <a:solidFill>
                  <a:srgbClr val="FFC000"/>
                </a:solidFill>
              </a:rPr>
              <a:t>How we solve it</a:t>
            </a:r>
            <a:r>
              <a:rPr lang="en-US" sz="2400" b="1" dirty="0">
                <a:solidFill>
                  <a:schemeClr val="accent2"/>
                </a:solidFill>
              </a:rPr>
              <a:t>:</a:t>
            </a:r>
            <a:r>
              <a:rPr lang="en-US" sz="2400" b="1" dirty="0">
                <a:solidFill>
                  <a:srgbClr val="66FF99"/>
                </a:solidFill>
              </a:rPr>
              <a:t> </a:t>
            </a:r>
            <a:r>
              <a:rPr lang="en-US" sz="2400" dirty="0"/>
              <a:t>We combine high</a:t>
            </a:r>
            <a:r>
              <a:rPr lang="en-US" sz="2400" dirty="0">
                <a:solidFill>
                  <a:schemeClr val="accent2"/>
                </a:solidFill>
              </a:rPr>
              <a:t>-</a:t>
            </a:r>
            <a:r>
              <a:rPr lang="en-US" sz="2400" dirty="0"/>
              <a:t>resolution data</a:t>
            </a:r>
            <a:r>
              <a:rPr lang="en-US" sz="2400" dirty="0">
                <a:solidFill>
                  <a:schemeClr val="accent1"/>
                </a:solidFill>
              </a:rPr>
              <a:t>,</a:t>
            </a:r>
            <a:r>
              <a:rPr lang="en-US" sz="2400" dirty="0"/>
              <a:t> intuitive UX</a:t>
            </a:r>
            <a:r>
              <a:rPr lang="en-US" sz="2400" dirty="0">
                <a:solidFill>
                  <a:schemeClr val="accent1"/>
                </a:solidFill>
              </a:rPr>
              <a:t>,</a:t>
            </a:r>
            <a:r>
              <a:rPr lang="en-US" sz="2400" dirty="0"/>
              <a:t> and geologist</a:t>
            </a:r>
            <a:r>
              <a:rPr lang="en-US" sz="2400" dirty="0">
                <a:solidFill>
                  <a:schemeClr val="accent1"/>
                </a:solidFill>
              </a:rPr>
              <a:t>-</a:t>
            </a:r>
            <a:r>
              <a:rPr lang="en-US" sz="2400" dirty="0"/>
              <a:t>in</a:t>
            </a:r>
            <a:r>
              <a:rPr lang="en-US" sz="2400" dirty="0">
                <a:solidFill>
                  <a:schemeClr val="accent1"/>
                </a:solidFill>
              </a:rPr>
              <a:t>-</a:t>
            </a:r>
            <a:r>
              <a:rPr lang="en-US" sz="2400" dirty="0"/>
              <a:t>the</a:t>
            </a:r>
            <a:r>
              <a:rPr lang="en-US" sz="2400" dirty="0">
                <a:solidFill>
                  <a:schemeClr val="accent1"/>
                </a:solidFill>
              </a:rPr>
              <a:t>-</a:t>
            </a:r>
            <a:r>
              <a:rPr lang="en-US" sz="2400" dirty="0"/>
              <a:t>loop AI to deliver faster</a:t>
            </a:r>
            <a:r>
              <a:rPr lang="en-US" sz="2400" dirty="0">
                <a:solidFill>
                  <a:schemeClr val="accent6"/>
                </a:solidFill>
              </a:rPr>
              <a:t>,</a:t>
            </a:r>
            <a:r>
              <a:rPr lang="en-US" sz="2400" dirty="0"/>
              <a:t> more consistent</a:t>
            </a:r>
            <a:r>
              <a:rPr lang="en-US" sz="2400" dirty="0">
                <a:solidFill>
                  <a:schemeClr val="accent6"/>
                </a:solidFill>
              </a:rPr>
              <a:t>,</a:t>
            </a:r>
            <a:r>
              <a:rPr lang="en-US" sz="2400" dirty="0"/>
              <a:t> and remote</a:t>
            </a:r>
            <a:r>
              <a:rPr lang="en-US" sz="2400" dirty="0">
                <a:solidFill>
                  <a:schemeClr val="accent2"/>
                </a:solidFill>
              </a:rPr>
              <a:t>-</a:t>
            </a:r>
            <a:r>
              <a:rPr lang="en-US" sz="2400" dirty="0"/>
              <a:t>enabled core logging workflows</a:t>
            </a:r>
            <a:r>
              <a:rPr lang="en-US" sz="2400" dirty="0">
                <a:solidFill>
                  <a:schemeClr val="accent2"/>
                </a:solidFill>
              </a:rPr>
              <a:t>.</a:t>
            </a:r>
          </a:p>
          <a:p>
            <a:pPr marL="0" indent="0">
              <a:buNone/>
            </a:pPr>
            <a:endParaRPr lang="en-US" sz="2400" dirty="0">
              <a:solidFill>
                <a:srgbClr val="FFC000"/>
              </a:solidFill>
            </a:endParaRPr>
          </a:p>
        </p:txBody>
      </p:sp>
      <p:pic>
        <p:nvPicPr>
          <p:cNvPr id="12" name="Final post - Striplog">
            <a:hlinkClick r:id="" action="ppaction://media"/>
            <a:extLst>
              <a:ext uri="{FF2B5EF4-FFF2-40B4-BE49-F238E27FC236}">
                <a16:creationId xmlns:a16="http://schemas.microsoft.com/office/drawing/2014/main" id="{BF080B5D-7880-B7F2-2496-D7B0EF153E90}"/>
              </a:ext>
            </a:extLst>
          </p:cNvPr>
          <p:cNvPicPr>
            <a:picLocks noChangeAspect="1"/>
          </p:cNvPicPr>
          <p:nvPr>
            <a:videoFile r:link="rId1"/>
            <p:extLst>
              <p:ext uri="{DAA4B4D4-6D71-4841-9C94-3DE7FCFB9230}">
                <p14:media xmlns:p14="http://schemas.microsoft.com/office/powerpoint/2010/main" r:embed="rId2">
                  <p14:trim st="9427"/>
                </p14:media>
              </p:ext>
            </p:extLst>
          </p:nvPr>
        </p:nvPicPr>
        <p:blipFill>
          <a:blip r:embed="rId4"/>
          <a:srcRect l="6373" t="21730" r="6310" b="17988"/>
          <a:stretch/>
        </p:blipFill>
        <p:spPr>
          <a:xfrm>
            <a:off x="5820355" y="1238631"/>
            <a:ext cx="6227251" cy="4299170"/>
          </a:xfrm>
          <a:prstGeom prst="rect">
            <a:avLst/>
          </a:prstGeom>
        </p:spPr>
      </p:pic>
      <p:pic>
        <p:nvPicPr>
          <p:cNvPr id="4" name="Picture 2">
            <a:extLst>
              <a:ext uri="{FF2B5EF4-FFF2-40B4-BE49-F238E27FC236}">
                <a16:creationId xmlns:a16="http://schemas.microsoft.com/office/drawing/2014/main" id="{2891E88F-21EF-C66D-39FC-80E07E5602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48" r="18766"/>
          <a:stretch/>
        </p:blipFill>
        <p:spPr bwMode="auto">
          <a:xfrm>
            <a:off x="7648035" y="5629683"/>
            <a:ext cx="1819183" cy="8933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F8E0529-4223-3151-8D3B-890CBFE43F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675" y="5565980"/>
            <a:ext cx="1819183" cy="10380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F2F0E3-3FF5-A0B5-4D28-0654D7A54C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415" y="5629683"/>
            <a:ext cx="2773343" cy="8778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E255530-6E08-816A-5A13-1BFB0B4DD41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398" r="5904"/>
          <a:stretch/>
        </p:blipFill>
        <p:spPr bwMode="auto">
          <a:xfrm>
            <a:off x="9550401" y="5833353"/>
            <a:ext cx="2396564" cy="656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white sign with white text&#10;&#10;AI-generated content may be incorrect.">
            <a:extLst>
              <a:ext uri="{FF2B5EF4-FFF2-40B4-BE49-F238E27FC236}">
                <a16:creationId xmlns:a16="http://schemas.microsoft.com/office/drawing/2014/main" id="{991CDD88-49B6-0DD6-434E-BB018BC2F7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46308" y="5629683"/>
            <a:ext cx="1811941" cy="1002286"/>
          </a:xfrm>
          <a:prstGeom prst="rect">
            <a:avLst/>
          </a:prstGeom>
        </p:spPr>
      </p:pic>
      <p:sp>
        <p:nvSpPr>
          <p:cNvPr id="11" name="Rectangle 10">
            <a:extLst>
              <a:ext uri="{FF2B5EF4-FFF2-40B4-BE49-F238E27FC236}">
                <a16:creationId xmlns:a16="http://schemas.microsoft.com/office/drawing/2014/main" id="{0545BAC8-7F6F-8559-859D-135FCC2AD73D}"/>
              </a:ext>
            </a:extLst>
          </p:cNvPr>
          <p:cNvSpPr/>
          <p:nvPr/>
        </p:nvSpPr>
        <p:spPr>
          <a:xfrm>
            <a:off x="0" y="5577556"/>
            <a:ext cx="12192000" cy="1141292"/>
          </a:xfrm>
          <a:prstGeom prst="rect">
            <a:avLst/>
          </a:prstGeom>
          <a:solidFill>
            <a:srgbClr val="16161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82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5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repeatCount="indefinite" fill="hold" display="0">
                  <p:stCondLst>
                    <p:cond delay="indefinite"/>
                  </p:stCondLst>
                </p:cTn>
                <p:tgtEl>
                  <p:spTgt spid="1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F9CD-DAC0-C738-7D74-01BBAADF49F3}"/>
              </a:ext>
            </a:extLst>
          </p:cNvPr>
          <p:cNvSpPr>
            <a:spLocks noGrp="1"/>
          </p:cNvSpPr>
          <p:nvPr>
            <p:ph type="title"/>
          </p:nvPr>
        </p:nvSpPr>
        <p:spPr/>
        <p:txBody>
          <a:bodyPr>
            <a:normAutofit fontScale="90000"/>
          </a:bodyPr>
          <a:lstStyle/>
          <a:p>
            <a:r>
              <a:rPr lang="en-US" b="1" dirty="0"/>
              <a:t>We build AI to</a:t>
            </a:r>
            <a:r>
              <a:rPr lang="en-US" b="1" dirty="0">
                <a:solidFill>
                  <a:srgbClr val="CC99FF"/>
                </a:solidFill>
              </a:rPr>
              <a:t>… </a:t>
            </a:r>
            <a:r>
              <a:rPr lang="en-US" b="1" dirty="0"/>
              <a:t>find fractures</a:t>
            </a:r>
            <a:r>
              <a:rPr lang="en-US" b="1" dirty="0">
                <a:solidFill>
                  <a:srgbClr val="CC99FF"/>
                </a:solidFill>
              </a:rPr>
              <a:t>.</a:t>
            </a:r>
          </a:p>
        </p:txBody>
      </p:sp>
      <p:pic>
        <p:nvPicPr>
          <p:cNvPr id="6" name="Picture 5" descr="A picture containing text&#10;&#10;Description automatically generated">
            <a:extLst>
              <a:ext uri="{FF2B5EF4-FFF2-40B4-BE49-F238E27FC236}">
                <a16:creationId xmlns:a16="http://schemas.microsoft.com/office/drawing/2014/main" id="{80781AF3-EFBC-183C-5DD3-45F7514B79A1}"/>
              </a:ext>
            </a:extLst>
          </p:cNvPr>
          <p:cNvPicPr>
            <a:picLocks noChangeAspect="1"/>
          </p:cNvPicPr>
          <p:nvPr/>
        </p:nvPicPr>
        <p:blipFill rotWithShape="1">
          <a:blip r:embed="rId2">
            <a:extLst>
              <a:ext uri="{28A0092B-C50C-407E-A947-70E740481C1C}">
                <a14:useLocalDpi xmlns:a14="http://schemas.microsoft.com/office/drawing/2010/main" val="0"/>
              </a:ext>
            </a:extLst>
          </a:blip>
          <a:srcRect r="23801"/>
          <a:stretch/>
        </p:blipFill>
        <p:spPr>
          <a:xfrm>
            <a:off x="677819" y="1423786"/>
            <a:ext cx="8032730" cy="5152596"/>
          </a:xfrm>
          <a:prstGeom prst="rect">
            <a:avLst/>
          </a:prstGeom>
        </p:spPr>
      </p:pic>
    </p:spTree>
    <p:extLst>
      <p:ext uri="{BB962C8B-B14F-4D97-AF65-F5344CB8AC3E}">
        <p14:creationId xmlns:p14="http://schemas.microsoft.com/office/powerpoint/2010/main" val="250931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F9CD-DAC0-C738-7D74-01BBAADF49F3}"/>
              </a:ext>
            </a:extLst>
          </p:cNvPr>
          <p:cNvSpPr>
            <a:spLocks noGrp="1"/>
          </p:cNvSpPr>
          <p:nvPr>
            <p:ph type="title"/>
          </p:nvPr>
        </p:nvSpPr>
        <p:spPr/>
        <p:txBody>
          <a:bodyPr>
            <a:normAutofit fontScale="90000"/>
          </a:bodyPr>
          <a:lstStyle/>
          <a:p>
            <a:r>
              <a:rPr lang="en-US" b="1" dirty="0"/>
              <a:t>We build AI to</a:t>
            </a:r>
            <a:r>
              <a:rPr lang="en-US" b="1" dirty="0">
                <a:solidFill>
                  <a:srgbClr val="CC99FF"/>
                </a:solidFill>
              </a:rPr>
              <a:t>… </a:t>
            </a:r>
            <a:r>
              <a:rPr lang="en-US" b="1" dirty="0"/>
              <a:t>measure veins</a:t>
            </a:r>
            <a:r>
              <a:rPr lang="en-US" b="1" dirty="0">
                <a:solidFill>
                  <a:srgbClr val="CC99FF"/>
                </a:solidFill>
              </a:rPr>
              <a:t>.</a:t>
            </a:r>
            <a:endParaRPr lang="en-US" b="1" dirty="0"/>
          </a:p>
        </p:txBody>
      </p:sp>
      <p:pic>
        <p:nvPicPr>
          <p:cNvPr id="6" name="Picture 5" descr="A screenshot of a video game&#10;&#10;Description automatically generated with medium confidence">
            <a:extLst>
              <a:ext uri="{FF2B5EF4-FFF2-40B4-BE49-F238E27FC236}">
                <a16:creationId xmlns:a16="http://schemas.microsoft.com/office/drawing/2014/main" id="{76329883-CB99-A648-6C5C-BE761964B988}"/>
              </a:ext>
            </a:extLst>
          </p:cNvPr>
          <p:cNvPicPr>
            <a:picLocks noChangeAspect="1"/>
          </p:cNvPicPr>
          <p:nvPr/>
        </p:nvPicPr>
        <p:blipFill rotWithShape="1">
          <a:blip r:embed="rId2">
            <a:extLst>
              <a:ext uri="{28A0092B-C50C-407E-A947-70E740481C1C}">
                <a14:useLocalDpi xmlns:a14="http://schemas.microsoft.com/office/drawing/2010/main" val="0"/>
              </a:ext>
            </a:extLst>
          </a:blip>
          <a:srcRect r="23801"/>
          <a:stretch/>
        </p:blipFill>
        <p:spPr>
          <a:xfrm>
            <a:off x="677819" y="1423786"/>
            <a:ext cx="8032730" cy="5152596"/>
          </a:xfrm>
          <a:prstGeom prst="rect">
            <a:avLst/>
          </a:prstGeom>
        </p:spPr>
      </p:pic>
    </p:spTree>
    <p:extLst>
      <p:ext uri="{BB962C8B-B14F-4D97-AF65-F5344CB8AC3E}">
        <p14:creationId xmlns:p14="http://schemas.microsoft.com/office/powerpoint/2010/main" val="3073940311"/>
      </p:ext>
    </p:extLst>
  </p:cSld>
  <p:clrMapOvr>
    <a:masterClrMapping/>
  </p:clrMapOvr>
</p:sld>
</file>

<file path=ppt/theme/theme1.xml><?xml version="1.0" encoding="utf-8"?>
<a:theme xmlns:a="http://schemas.openxmlformats.org/drawingml/2006/main" name="APS106_Theme">
  <a:themeElements>
    <a:clrScheme name="Custom 2">
      <a:dk1>
        <a:srgbClr val="444445"/>
      </a:dk1>
      <a:lt1>
        <a:srgbClr val="000000"/>
      </a:lt1>
      <a:dk2>
        <a:srgbClr val="7B8994"/>
      </a:dk2>
      <a:lt2>
        <a:srgbClr val="3D464D"/>
      </a:lt2>
      <a:accent1>
        <a:srgbClr val="0061FF"/>
      </a:accent1>
      <a:accent2>
        <a:srgbClr val="0061FF"/>
      </a:accent2>
      <a:accent3>
        <a:srgbClr val="0061FF"/>
      </a:accent3>
      <a:accent4>
        <a:srgbClr val="7B8994"/>
      </a:accent4>
      <a:accent5>
        <a:srgbClr val="7B8994"/>
      </a:accent5>
      <a:accent6>
        <a:srgbClr val="F7B41A"/>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Theme" id="{7F03B7FC-5228-46F7-89CC-E1381591FA7B}" vid="{1FFC07E1-19C0-494F-A9B3-1210541B91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1F568A1C7C09049A2218ED268E43B09" ma:contentTypeVersion="4" ma:contentTypeDescription="Create a new document." ma:contentTypeScope="" ma:versionID="855ea3ca1efb6e4250f4e300b4e3ab84">
  <xsd:schema xmlns:xsd="http://www.w3.org/2001/XMLSchema" xmlns:xs="http://www.w3.org/2001/XMLSchema" xmlns:p="http://schemas.microsoft.com/office/2006/metadata/properties" xmlns:ns2="af757929-d553-4511-b948-30b808cc2881" targetNamespace="http://schemas.microsoft.com/office/2006/metadata/properties" ma:root="true" ma:fieldsID="f5993d92c256d34c383d7cf3113934f8" ns2:_="">
    <xsd:import namespace="af757929-d553-4511-b948-30b808cc288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757929-d553-4511-b948-30b808cc28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92AA63-0DE8-4F1D-99AA-2F065ED86E16}">
  <ds:schemaRefs>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terms/"/>
    <ds:schemaRef ds:uri="http://schemas.microsoft.com/office/infopath/2007/PartnerControls"/>
    <ds:schemaRef ds:uri="af757929-d553-4511-b948-30b808cc2881"/>
    <ds:schemaRef ds:uri="http://www.w3.org/XML/1998/namespace"/>
    <ds:schemaRef ds:uri="http://purl.org/dc/elements/1.1/"/>
  </ds:schemaRefs>
</ds:datastoreItem>
</file>

<file path=customXml/itemProps2.xml><?xml version="1.0" encoding="utf-8"?>
<ds:datastoreItem xmlns:ds="http://schemas.openxmlformats.org/officeDocument/2006/customXml" ds:itemID="{672B691A-9226-472B-B8DC-5D4F716A27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757929-d553-4511-b948-30b808cc28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5359D7-AD90-483A-BD32-3FDFCCCC20E2}">
  <ds:schemaRefs>
    <ds:schemaRef ds:uri="http://schemas.microsoft.com/sharepoint/v3/contenttype/forms"/>
  </ds:schemaRefs>
</ds:datastoreItem>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emplate>APS106_Theme</Template>
  <TotalTime>17394</TotalTime>
  <Words>4500</Words>
  <Application>Microsoft Office PowerPoint</Application>
  <PresentationFormat>Widescreen</PresentationFormat>
  <Paragraphs>764</Paragraphs>
  <Slides>63</Slides>
  <Notes>20</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Courier New</vt:lpstr>
      <vt:lpstr>Lato Extended</vt:lpstr>
      <vt:lpstr>Segoe UI</vt:lpstr>
      <vt:lpstr>Wingdings</vt:lpstr>
      <vt:lpstr>APS106_Theme</vt:lpstr>
      <vt:lpstr>Fundamentals of Computer Programming   Introduction.</vt:lpstr>
      <vt:lpstr>This Week’s Content</vt:lpstr>
      <vt:lpstr>Teaching Team</vt:lpstr>
      <vt:lpstr>Chris</vt:lpstr>
      <vt:lpstr>Seb</vt:lpstr>
      <vt:lpstr>Seb</vt:lpstr>
      <vt:lpstr>Who is Kore?</vt:lpstr>
      <vt:lpstr>We build AI to… find fractures.</vt:lpstr>
      <vt:lpstr>We build AI to… measure veins.</vt:lpstr>
      <vt:lpstr>We build AI to… log rock type.</vt:lpstr>
      <vt:lpstr>Seb</vt:lpstr>
      <vt:lpstr>Arrhythmias.</vt:lpstr>
      <vt:lpstr>Reality</vt:lpstr>
      <vt:lpstr>AI </vt:lpstr>
      <vt:lpstr>AI assistance in healthcare.</vt:lpstr>
      <vt:lpstr>What is the impact?</vt:lpstr>
      <vt:lpstr>Seb</vt:lpstr>
      <vt:lpstr>AtriumCore.</vt:lpstr>
      <vt:lpstr>Organic Growth.</vt:lpstr>
      <vt:lpstr>I like doing other things</vt:lpstr>
      <vt:lpstr>Charlie.</vt:lpstr>
      <vt:lpstr>Being Respectful is an Expectation.</vt:lpstr>
      <vt:lpstr>PowerPoint Presentation</vt:lpstr>
      <vt:lpstr>Ask Questions!</vt:lpstr>
      <vt:lpstr>Course Information.</vt:lpstr>
      <vt:lpstr>Assessments.</vt:lpstr>
      <vt:lpstr>APS106 Pro Tip.</vt:lpstr>
      <vt:lpstr>APS106 Pro Tip.</vt:lpstr>
      <vt:lpstr>Lecture Schedule.</vt:lpstr>
      <vt:lpstr>Lecture Schedule.</vt:lpstr>
      <vt:lpstr>APS106 Pro Tip.</vt:lpstr>
      <vt:lpstr>Tutorial Schedule</vt:lpstr>
      <vt:lpstr>APS106 Pro Tip.</vt:lpstr>
      <vt:lpstr>Lab Schedule.</vt:lpstr>
      <vt:lpstr>Lab Schedule.</vt:lpstr>
      <vt:lpstr>APS106 Pro Tip.</vt:lpstr>
      <vt:lpstr>Reflections</vt:lpstr>
      <vt:lpstr>My Role As An Educator.</vt:lpstr>
      <vt:lpstr>Product Management.</vt:lpstr>
      <vt:lpstr>Reflections Schedule</vt:lpstr>
      <vt:lpstr>APS106 Pro Tip.</vt:lpstr>
      <vt:lpstr>APS106 Pro Tip.</vt:lpstr>
      <vt:lpstr>Tips for Success</vt:lpstr>
      <vt:lpstr>Tips for Success</vt:lpstr>
      <vt:lpstr>What is this course all about?</vt:lpstr>
      <vt:lpstr>PowerPoint Presentation</vt:lpstr>
      <vt:lpstr>Why Python?</vt:lpstr>
      <vt:lpstr>Why Python?</vt:lpstr>
      <vt:lpstr>Why Python?</vt:lpstr>
      <vt:lpstr>Why Python?</vt:lpstr>
      <vt:lpstr>Why Python?</vt:lpstr>
      <vt:lpstr>Why Python?</vt:lpstr>
      <vt:lpstr>Why Python?</vt:lpstr>
      <vt:lpstr>Why Engineers?</vt:lpstr>
      <vt:lpstr>Civil Engineers.</vt:lpstr>
      <vt:lpstr>Mineral Engineers.</vt:lpstr>
      <vt:lpstr>Why Engineers?</vt:lpstr>
      <vt:lpstr>Why Engineers?</vt:lpstr>
      <vt:lpstr>Generative AI.</vt:lpstr>
      <vt:lpstr>Generative AI in APS106.</vt:lpstr>
      <vt:lpstr>Why I Love Programming As An Engineer.</vt:lpstr>
      <vt:lpstr>Before Next Class.</vt:lpstr>
      <vt:lpstr>Introduction.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Sebastian Goodfellow</cp:lastModifiedBy>
  <cp:revision>210</cp:revision>
  <dcterms:created xsi:type="dcterms:W3CDTF">2021-11-03T00:49:37Z</dcterms:created>
  <dcterms:modified xsi:type="dcterms:W3CDTF">2026-01-03T22:47:50Z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0x01010091F568A1C7C09049A2218ED268E43B09</vt:lpwstr>
  </property>
</Properties>
</file>